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3" r:id="rId8"/>
    <p:sldId id="264" r:id="rId9"/>
  </p:sldIdLst>
  <p:sldSz cx="7556500" cy="10693400"/>
  <p:notesSz cx="6858000" cy="9144000"/>
  <p:embeddedFontLst>
    <p:embeddedFont>
      <p:font typeface="Canva Sans Bold" panose="020B0604020202020204" charset="0"/>
      <p:regular r:id="rId10"/>
    </p:embeddedFont>
    <p:embeddedFont>
      <p:font typeface="Poppins" panose="00000500000000000000" pitchFamily="2" charset="0"/>
      <p:regular r:id="rId11"/>
      <p:bold r:id="rId12"/>
      <p:italic r:id="rId13"/>
      <p:boldItalic r:id="rId14"/>
    </p:embeddedFont>
    <p:embeddedFont>
      <p:font typeface="Poppins Bold" panose="00000800000000000000" charset="0"/>
      <p:regular r:id="rId15"/>
      <p:bold r:id="rId16"/>
    </p:embeddedFont>
    <p:embeddedFont>
      <p:font typeface="Poppins Light" panose="00000400000000000000" pitchFamily="2" charset="0"/>
      <p:regular r:id="rId17"/>
      <p:italic r:id="rId18"/>
    </p:embeddedFont>
    <p:embeddedFont>
      <p:font typeface="Poppins Light Italics"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212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ableStyles" Target="tableStyle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forms.gle/e5NqWRW9vmtg4id76" TargetMode="External"/><Relationship Id="rId5" Type="http://schemas.openxmlformats.org/officeDocument/2006/relationships/image" Target="../media/image10.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sp>
      <p:sp>
        <p:nvSpPr>
          <p:cNvPr id="3" name="Freeform 3"/>
          <p:cNvSpPr/>
          <p:nvPr/>
        </p:nvSpPr>
        <p:spPr>
          <a:xfrm>
            <a:off x="1192119" y="4127500"/>
            <a:ext cx="5175762" cy="7344463"/>
          </a:xfrm>
          <a:custGeom>
            <a:avLst/>
            <a:gdLst/>
            <a:ahLst/>
            <a:cxnLst/>
            <a:rect l="l" t="t" r="r" b="b"/>
            <a:pathLst>
              <a:path w="5175762" h="7344463">
                <a:moveTo>
                  <a:pt x="0" y="0"/>
                </a:moveTo>
                <a:lnTo>
                  <a:pt x="5175762" y="0"/>
                </a:lnTo>
                <a:lnTo>
                  <a:pt x="5175762" y="7344463"/>
                </a:lnTo>
                <a:lnTo>
                  <a:pt x="0" y="7344463"/>
                </a:lnTo>
                <a:lnTo>
                  <a:pt x="0" y="0"/>
                </a:lnTo>
                <a:close/>
              </a:path>
            </a:pathLst>
          </a:custGeom>
          <a:blipFill>
            <a:blip r:embed="rId3">
              <a:alphaModFix amt="7999"/>
            </a:blip>
            <a:stretch>
              <a:fillRect l="-4825" r="-4825"/>
            </a:stretch>
          </a:blipFill>
        </p:spPr>
      </p:sp>
      <p:sp>
        <p:nvSpPr>
          <p:cNvPr id="4" name="AutoShape 4"/>
          <p:cNvSpPr/>
          <p:nvPr/>
        </p:nvSpPr>
        <p:spPr>
          <a:xfrm>
            <a:off x="765874" y="8470900"/>
            <a:ext cx="1549850" cy="0"/>
          </a:xfrm>
          <a:prstGeom prst="line">
            <a:avLst/>
          </a:prstGeom>
          <a:ln w="9525" cap="flat">
            <a:solidFill>
              <a:srgbClr val="FFFFFF"/>
            </a:solidFill>
            <a:prstDash val="solid"/>
            <a:headEnd type="none" w="sm" len="sm"/>
            <a:tailEnd type="none" w="sm" len="sm"/>
          </a:ln>
        </p:spPr>
      </p:sp>
      <p:grpSp>
        <p:nvGrpSpPr>
          <p:cNvPr id="5" name="Group 5"/>
          <p:cNvGrpSpPr/>
          <p:nvPr/>
        </p:nvGrpSpPr>
        <p:grpSpPr>
          <a:xfrm>
            <a:off x="-479214" y="4955582"/>
            <a:ext cx="934171" cy="5994882"/>
            <a:chOff x="0" y="0"/>
            <a:chExt cx="335883" cy="2155469"/>
          </a:xfrm>
        </p:grpSpPr>
        <p:sp>
          <p:nvSpPr>
            <p:cNvPr id="6" name="Freeform 6"/>
            <p:cNvSpPr/>
            <p:nvPr/>
          </p:nvSpPr>
          <p:spPr>
            <a:xfrm>
              <a:off x="0" y="0"/>
              <a:ext cx="335883" cy="2155468"/>
            </a:xfrm>
            <a:custGeom>
              <a:avLst/>
              <a:gdLst/>
              <a:ahLst/>
              <a:cxnLst/>
              <a:rect l="l" t="t" r="r" b="b"/>
              <a:pathLst>
                <a:path w="335883" h="2155468">
                  <a:moveTo>
                    <a:pt x="0" y="0"/>
                  </a:moveTo>
                  <a:lnTo>
                    <a:pt x="335883" y="0"/>
                  </a:lnTo>
                  <a:lnTo>
                    <a:pt x="335883" y="2155468"/>
                  </a:lnTo>
                  <a:lnTo>
                    <a:pt x="0" y="2155468"/>
                  </a:lnTo>
                  <a:close/>
                </a:path>
              </a:pathLst>
            </a:custGeom>
            <a:solidFill>
              <a:srgbClr val="FFDE59"/>
            </a:solidFill>
          </p:spPr>
        </p:sp>
        <p:sp>
          <p:nvSpPr>
            <p:cNvPr id="7" name="TextBox 7"/>
            <p:cNvSpPr txBox="1"/>
            <p:nvPr/>
          </p:nvSpPr>
          <p:spPr>
            <a:xfrm>
              <a:off x="0" y="38100"/>
              <a:ext cx="335883" cy="2117369"/>
            </a:xfrm>
            <a:prstGeom prst="rect">
              <a:avLst/>
            </a:prstGeom>
          </p:spPr>
          <p:txBody>
            <a:bodyPr lIns="71846" tIns="71846" rIns="71846" bIns="71846" rtlCol="0" anchor="ctr"/>
            <a:lstStyle/>
            <a:p>
              <a:pPr algn="ctr">
                <a:lnSpc>
                  <a:spcPts val="1654"/>
                </a:lnSpc>
              </a:pPr>
              <a:endParaRPr/>
            </a:p>
          </p:txBody>
        </p:sp>
      </p:grpSp>
      <p:grpSp>
        <p:nvGrpSpPr>
          <p:cNvPr id="8" name="Group 8"/>
          <p:cNvGrpSpPr/>
          <p:nvPr/>
        </p:nvGrpSpPr>
        <p:grpSpPr>
          <a:xfrm>
            <a:off x="6742138" y="10239510"/>
            <a:ext cx="934171" cy="538876"/>
            <a:chOff x="0" y="0"/>
            <a:chExt cx="335883" cy="193754"/>
          </a:xfrm>
        </p:grpSpPr>
        <p:sp>
          <p:nvSpPr>
            <p:cNvPr id="9" name="Freeform 9"/>
            <p:cNvSpPr/>
            <p:nvPr/>
          </p:nvSpPr>
          <p:spPr>
            <a:xfrm>
              <a:off x="0" y="0"/>
              <a:ext cx="335883" cy="193754"/>
            </a:xfrm>
            <a:custGeom>
              <a:avLst/>
              <a:gdLst/>
              <a:ahLst/>
              <a:cxnLst/>
              <a:rect l="l" t="t" r="r" b="b"/>
              <a:pathLst>
                <a:path w="335883" h="193754">
                  <a:moveTo>
                    <a:pt x="0" y="0"/>
                  </a:moveTo>
                  <a:lnTo>
                    <a:pt x="335883" y="0"/>
                  </a:lnTo>
                  <a:lnTo>
                    <a:pt x="335883" y="193754"/>
                  </a:lnTo>
                  <a:lnTo>
                    <a:pt x="0" y="193754"/>
                  </a:lnTo>
                  <a:close/>
                </a:path>
              </a:pathLst>
            </a:custGeom>
            <a:solidFill>
              <a:srgbClr val="FFDE59"/>
            </a:solidFill>
          </p:spPr>
        </p:sp>
        <p:sp>
          <p:nvSpPr>
            <p:cNvPr id="10" name="TextBox 10"/>
            <p:cNvSpPr txBox="1"/>
            <p:nvPr/>
          </p:nvSpPr>
          <p:spPr>
            <a:xfrm>
              <a:off x="0" y="38100"/>
              <a:ext cx="335883" cy="155654"/>
            </a:xfrm>
            <a:prstGeom prst="rect">
              <a:avLst/>
            </a:prstGeom>
          </p:spPr>
          <p:txBody>
            <a:bodyPr lIns="71846" tIns="71846" rIns="71846" bIns="71846" rtlCol="0" anchor="ctr"/>
            <a:lstStyle/>
            <a:p>
              <a:pPr algn="ctr">
                <a:lnSpc>
                  <a:spcPts val="1654"/>
                </a:lnSpc>
              </a:pPr>
              <a:endParaRPr/>
            </a:p>
          </p:txBody>
        </p:sp>
      </p:grpSp>
      <p:sp>
        <p:nvSpPr>
          <p:cNvPr id="11" name="Freeform 11"/>
          <p:cNvSpPr/>
          <p:nvPr/>
        </p:nvSpPr>
        <p:spPr>
          <a:xfrm>
            <a:off x="0" y="0"/>
            <a:ext cx="7209224" cy="5117400"/>
          </a:xfrm>
          <a:custGeom>
            <a:avLst/>
            <a:gdLst/>
            <a:ahLst/>
            <a:cxnLst/>
            <a:rect l="l" t="t" r="r" b="b"/>
            <a:pathLst>
              <a:path w="7209224" h="5117400">
                <a:moveTo>
                  <a:pt x="0" y="0"/>
                </a:moveTo>
                <a:lnTo>
                  <a:pt x="7209224" y="0"/>
                </a:lnTo>
                <a:lnTo>
                  <a:pt x="7209224" y="5117400"/>
                </a:lnTo>
                <a:lnTo>
                  <a:pt x="0" y="5117400"/>
                </a:lnTo>
                <a:lnTo>
                  <a:pt x="0" y="0"/>
                </a:lnTo>
                <a:close/>
              </a:path>
            </a:pathLst>
          </a:custGeom>
          <a:blipFill>
            <a:blip r:embed="rId4"/>
            <a:stretch>
              <a:fillRect l="-26092" r="-31649"/>
            </a:stretch>
          </a:blipFill>
          <a:ln cap="sq">
            <a:noFill/>
            <a:prstDash val="sysDot"/>
            <a:miter/>
          </a:ln>
          <a:effectLst>
            <a:glow rad="63500">
              <a:schemeClr val="accent1">
                <a:satMod val="175000"/>
                <a:alpha val="40000"/>
              </a:schemeClr>
            </a:glow>
          </a:effectLst>
        </p:spPr>
      </p:sp>
      <p:sp>
        <p:nvSpPr>
          <p:cNvPr id="12" name="Freeform 12"/>
          <p:cNvSpPr/>
          <p:nvPr/>
        </p:nvSpPr>
        <p:spPr>
          <a:xfrm>
            <a:off x="347276" y="453909"/>
            <a:ext cx="1003008" cy="930391"/>
          </a:xfrm>
          <a:custGeom>
            <a:avLst/>
            <a:gdLst/>
            <a:ahLst/>
            <a:cxnLst/>
            <a:rect l="l" t="t" r="r" b="b"/>
            <a:pathLst>
              <a:path w="5217260" h="1366092">
                <a:moveTo>
                  <a:pt x="0" y="0"/>
                </a:moveTo>
                <a:lnTo>
                  <a:pt x="5217259" y="0"/>
                </a:lnTo>
                <a:lnTo>
                  <a:pt x="5217259" y="1366092"/>
                </a:lnTo>
                <a:lnTo>
                  <a:pt x="0" y="1366092"/>
                </a:lnTo>
                <a:lnTo>
                  <a:pt x="0" y="0"/>
                </a:lnTo>
                <a:close/>
              </a:path>
            </a:pathLst>
          </a:custGeom>
          <a:blipFill>
            <a:blip r:embed="rId5"/>
            <a:stretch>
              <a:fillRect l="-1319" t="-1376" r="-641135" b="1"/>
            </a:stretch>
          </a:blipFill>
        </p:spPr>
      </p:sp>
      <p:sp>
        <p:nvSpPr>
          <p:cNvPr id="14" name="TextBox 14"/>
          <p:cNvSpPr txBox="1"/>
          <p:nvPr/>
        </p:nvSpPr>
        <p:spPr>
          <a:xfrm>
            <a:off x="748290" y="8497491"/>
            <a:ext cx="6611359" cy="1207254"/>
          </a:xfrm>
          <a:prstGeom prst="rect">
            <a:avLst/>
          </a:prstGeom>
        </p:spPr>
        <p:txBody>
          <a:bodyPr wrap="square" lIns="0" tIns="0" rIns="0" bIns="0" rtlCol="0" anchor="t">
            <a:spAutoFit/>
          </a:bodyPr>
          <a:lstStyle/>
          <a:p>
            <a:pPr algn="l"/>
            <a:r>
              <a:rPr lang="en-US" dirty="0">
                <a:solidFill>
                  <a:srgbClr val="FFFFFF"/>
                </a:solidFill>
                <a:latin typeface="Poppins Bold"/>
                <a:ea typeface="Poppins Bold"/>
                <a:cs typeface="Poppins Bold"/>
                <a:sym typeface="Poppins Bold"/>
              </a:rPr>
              <a:t>Organized by </a:t>
            </a:r>
          </a:p>
          <a:p>
            <a:pPr algn="l"/>
            <a:r>
              <a:rPr lang="en-US" dirty="0" err="1">
                <a:solidFill>
                  <a:srgbClr val="FFFFFF"/>
                </a:solidFill>
                <a:latin typeface="Poppins Bold"/>
                <a:ea typeface="Poppins Bold"/>
                <a:cs typeface="Poppins Bold"/>
                <a:sym typeface="Poppins Bold"/>
              </a:rPr>
              <a:t>Navjivan</a:t>
            </a:r>
            <a:r>
              <a:rPr lang="en-US" dirty="0">
                <a:solidFill>
                  <a:srgbClr val="FFFFFF"/>
                </a:solidFill>
                <a:latin typeface="Poppins Bold"/>
                <a:ea typeface="Poppins Bold"/>
                <a:cs typeface="Poppins Bold"/>
                <a:sym typeface="Poppins Bold"/>
              </a:rPr>
              <a:t> Science College, Dahod</a:t>
            </a:r>
          </a:p>
          <a:p>
            <a:pPr algn="l"/>
            <a:r>
              <a:rPr lang="en-US" sz="1400" dirty="0">
                <a:solidFill>
                  <a:srgbClr val="FFFFFF"/>
                </a:solidFill>
                <a:latin typeface="Poppins Light"/>
                <a:ea typeface="Poppins Light"/>
                <a:cs typeface="Poppins Light"/>
                <a:sym typeface="Poppins Light"/>
              </a:rPr>
              <a:t>CONDUCTED BY </a:t>
            </a:r>
          </a:p>
          <a:p>
            <a:pPr algn="l"/>
            <a:r>
              <a:rPr lang="en-US" sz="1400" dirty="0">
                <a:solidFill>
                  <a:srgbClr val="FFFFFF"/>
                </a:solidFill>
                <a:latin typeface="Poppins Light"/>
                <a:ea typeface="Poppins Light"/>
                <a:cs typeface="Poppins Light"/>
                <a:sym typeface="Poppins Light"/>
              </a:rPr>
              <a:t>DAHOD ANAJ MAHAJAN SARVAJANIK EDUCATION SOCIETY </a:t>
            </a:r>
          </a:p>
          <a:p>
            <a:pPr algn="l">
              <a:lnSpc>
                <a:spcPts val="1654"/>
              </a:lnSpc>
            </a:pPr>
            <a:endParaRPr lang="en-US" sz="1638" dirty="0">
              <a:solidFill>
                <a:srgbClr val="FFFFFF"/>
              </a:solidFill>
              <a:latin typeface="Poppins Light"/>
              <a:ea typeface="Poppins Light"/>
              <a:cs typeface="Poppins Light"/>
              <a:sym typeface="Poppins Light"/>
            </a:endParaRPr>
          </a:p>
        </p:txBody>
      </p:sp>
      <p:sp>
        <p:nvSpPr>
          <p:cNvPr id="15" name="TextBox 15"/>
          <p:cNvSpPr txBox="1"/>
          <p:nvPr/>
        </p:nvSpPr>
        <p:spPr>
          <a:xfrm>
            <a:off x="765874" y="5384100"/>
            <a:ext cx="1910448" cy="229550"/>
          </a:xfrm>
          <a:prstGeom prst="rect">
            <a:avLst/>
          </a:prstGeom>
        </p:spPr>
        <p:txBody>
          <a:bodyPr lIns="0" tIns="0" rIns="0" bIns="0" rtlCol="0" anchor="t">
            <a:spAutoFit/>
          </a:bodyPr>
          <a:lstStyle/>
          <a:p>
            <a:pPr algn="l">
              <a:lnSpc>
                <a:spcPts val="1654"/>
              </a:lnSpc>
            </a:pPr>
            <a:r>
              <a:rPr lang="en-US" sz="1838" dirty="0">
                <a:solidFill>
                  <a:srgbClr val="FFFFFF"/>
                </a:solidFill>
                <a:latin typeface="Poppins Light"/>
                <a:ea typeface="Poppins Light"/>
                <a:cs typeface="Poppins Light"/>
                <a:sym typeface="Poppins Light"/>
              </a:rPr>
              <a:t>5</a:t>
            </a:r>
            <a:r>
              <a:rPr lang="en-US" sz="1838" baseline="30000" dirty="0">
                <a:solidFill>
                  <a:srgbClr val="FFFFFF"/>
                </a:solidFill>
                <a:latin typeface="Poppins Light"/>
                <a:ea typeface="Poppins Light"/>
                <a:cs typeface="Poppins Light"/>
                <a:sym typeface="Poppins Light"/>
              </a:rPr>
              <a:t>th</a:t>
            </a:r>
            <a:r>
              <a:rPr lang="en-US" sz="1838" dirty="0">
                <a:solidFill>
                  <a:srgbClr val="FFFFFF"/>
                </a:solidFill>
                <a:latin typeface="Poppins Light"/>
                <a:ea typeface="Poppins Light"/>
                <a:cs typeface="Poppins Light"/>
                <a:sym typeface="Poppins Light"/>
              </a:rPr>
              <a:t> Feb., 2026</a:t>
            </a:r>
          </a:p>
        </p:txBody>
      </p:sp>
      <p:sp>
        <p:nvSpPr>
          <p:cNvPr id="16" name="TextBox 16"/>
          <p:cNvSpPr txBox="1"/>
          <p:nvPr/>
        </p:nvSpPr>
        <p:spPr>
          <a:xfrm>
            <a:off x="748291" y="9755998"/>
            <a:ext cx="5377272" cy="848502"/>
          </a:xfrm>
          <a:prstGeom prst="rect">
            <a:avLst/>
          </a:prstGeom>
        </p:spPr>
        <p:txBody>
          <a:bodyPr lIns="0" tIns="0" rIns="0" bIns="0" rtlCol="0" anchor="t">
            <a:spAutoFit/>
          </a:bodyPr>
          <a:lstStyle/>
          <a:p>
            <a:pPr algn="l"/>
            <a:r>
              <a:rPr lang="en-US" sz="1838" dirty="0">
                <a:solidFill>
                  <a:srgbClr val="FFFFFF"/>
                </a:solidFill>
                <a:latin typeface="Poppins"/>
                <a:ea typeface="Poppins"/>
                <a:cs typeface="Poppins"/>
                <a:sym typeface="Poppins"/>
              </a:rPr>
              <a:t>Venue-</a:t>
            </a:r>
            <a:r>
              <a:rPr lang="en-US" sz="1838" dirty="0" err="1">
                <a:solidFill>
                  <a:srgbClr val="FFFFFF"/>
                </a:solidFill>
                <a:latin typeface="Poppins"/>
                <a:ea typeface="Poppins"/>
                <a:cs typeface="Poppins"/>
                <a:sym typeface="Poppins"/>
              </a:rPr>
              <a:t>Navjivan</a:t>
            </a:r>
            <a:r>
              <a:rPr lang="en-US" sz="1838" dirty="0">
                <a:solidFill>
                  <a:srgbClr val="FFFFFF"/>
                </a:solidFill>
                <a:latin typeface="Poppins"/>
                <a:ea typeface="Poppins"/>
                <a:cs typeface="Poppins"/>
                <a:sym typeface="Poppins"/>
              </a:rPr>
              <a:t> Convention Centre</a:t>
            </a:r>
          </a:p>
          <a:p>
            <a:pPr algn="l"/>
            <a:r>
              <a:rPr lang="en-US" sz="1838" dirty="0" err="1">
                <a:solidFill>
                  <a:srgbClr val="FFFFFF"/>
                </a:solidFill>
                <a:latin typeface="Poppins"/>
                <a:ea typeface="Poppins"/>
                <a:cs typeface="Poppins"/>
                <a:sym typeface="Poppins"/>
              </a:rPr>
              <a:t>Girdharlal</a:t>
            </a:r>
            <a:r>
              <a:rPr lang="en-US" sz="1838" dirty="0">
                <a:solidFill>
                  <a:srgbClr val="FFFFFF"/>
                </a:solidFill>
                <a:latin typeface="Poppins"/>
                <a:ea typeface="Poppins"/>
                <a:cs typeface="Poppins"/>
                <a:sym typeface="Poppins"/>
              </a:rPr>
              <a:t> college campus, </a:t>
            </a:r>
            <a:r>
              <a:rPr lang="en-US" sz="1838" dirty="0" err="1">
                <a:solidFill>
                  <a:srgbClr val="FFFFFF"/>
                </a:solidFill>
                <a:latin typeface="Poppins"/>
                <a:ea typeface="Poppins"/>
                <a:cs typeface="Poppins"/>
                <a:sym typeface="Poppins"/>
              </a:rPr>
              <a:t>Zalod</a:t>
            </a:r>
            <a:r>
              <a:rPr lang="en-US" sz="1838" dirty="0">
                <a:solidFill>
                  <a:srgbClr val="FFFFFF"/>
                </a:solidFill>
                <a:latin typeface="Poppins"/>
                <a:ea typeface="Poppins"/>
                <a:cs typeface="Poppins"/>
                <a:sym typeface="Poppins"/>
              </a:rPr>
              <a:t> Road, Dahod, Gujarat</a:t>
            </a:r>
          </a:p>
        </p:txBody>
      </p:sp>
      <p:sp>
        <p:nvSpPr>
          <p:cNvPr id="17" name="TextBox 17"/>
          <p:cNvSpPr txBox="1"/>
          <p:nvPr/>
        </p:nvSpPr>
        <p:spPr>
          <a:xfrm>
            <a:off x="765874" y="5727700"/>
            <a:ext cx="5976264" cy="1322839"/>
          </a:xfrm>
          <a:prstGeom prst="rect">
            <a:avLst/>
          </a:prstGeom>
        </p:spPr>
        <p:txBody>
          <a:bodyPr lIns="0" tIns="0" rIns="0" bIns="0" rtlCol="0" anchor="t">
            <a:spAutoFit/>
          </a:bodyPr>
          <a:lstStyle/>
          <a:p>
            <a:pPr algn="just">
              <a:lnSpc>
                <a:spcPts val="3348"/>
              </a:lnSpc>
            </a:pPr>
            <a:r>
              <a:rPr lang="en-US" sz="3200" b="1" dirty="0">
                <a:solidFill>
                  <a:srgbClr val="FFDE59"/>
                </a:solidFill>
                <a:latin typeface="Poppins Bold"/>
                <a:ea typeface="Poppins Bold"/>
                <a:cs typeface="Poppins Bold"/>
                <a:sym typeface="Poppins Bold"/>
              </a:rPr>
              <a:t>NATIONAL SEMINAR </a:t>
            </a:r>
          </a:p>
          <a:p>
            <a:pPr algn="l">
              <a:lnSpc>
                <a:spcPts val="3348"/>
              </a:lnSpc>
            </a:pPr>
            <a:r>
              <a:rPr lang="en-US" sz="3200" b="1" dirty="0">
                <a:solidFill>
                  <a:srgbClr val="FFDE59"/>
                </a:solidFill>
                <a:latin typeface="Poppins Bold"/>
                <a:ea typeface="Poppins Bold"/>
                <a:cs typeface="Poppins Bold"/>
                <a:sym typeface="Poppins Bold"/>
              </a:rPr>
              <a:t>ON EMERGING TRENDS IN BIO-CHEMICO SCIENCE</a:t>
            </a:r>
          </a:p>
        </p:txBody>
      </p:sp>
      <p:sp>
        <p:nvSpPr>
          <p:cNvPr id="18" name="TextBox 18"/>
          <p:cNvSpPr txBox="1"/>
          <p:nvPr/>
        </p:nvSpPr>
        <p:spPr>
          <a:xfrm>
            <a:off x="765874" y="7099300"/>
            <a:ext cx="5976264" cy="1231106"/>
          </a:xfrm>
          <a:prstGeom prst="rect">
            <a:avLst/>
          </a:prstGeom>
        </p:spPr>
        <p:txBody>
          <a:bodyPr lIns="0" tIns="0" rIns="0" bIns="0" rtlCol="0" anchor="t">
            <a:spAutoFit/>
          </a:bodyPr>
          <a:lstStyle/>
          <a:p>
            <a:pPr algn="just"/>
            <a:r>
              <a:rPr lang="en-US" sz="1600" dirty="0">
                <a:solidFill>
                  <a:srgbClr val="FFDE59"/>
                </a:solidFill>
                <a:latin typeface="Poppins"/>
                <a:ea typeface="Poppins"/>
                <a:cs typeface="Poppins"/>
                <a:sym typeface="Poppins"/>
              </a:rPr>
              <a:t>SPONSERED BY,</a:t>
            </a:r>
          </a:p>
          <a:p>
            <a:pPr algn="just"/>
            <a:r>
              <a:rPr lang="en-US" sz="1600" dirty="0">
                <a:solidFill>
                  <a:srgbClr val="FFDE59"/>
                </a:solidFill>
                <a:latin typeface="Poppins"/>
                <a:ea typeface="Poppins"/>
                <a:cs typeface="Poppins"/>
                <a:sym typeface="Poppins"/>
              </a:rPr>
              <a:t>KNOWLEDGE CONSORTIUM OF GUJARAT (KCG),</a:t>
            </a:r>
          </a:p>
          <a:p>
            <a:pPr algn="just"/>
            <a:r>
              <a:rPr lang="en-US" sz="1600" dirty="0">
                <a:solidFill>
                  <a:srgbClr val="FFDE59"/>
                </a:solidFill>
                <a:latin typeface="Poppins"/>
                <a:ea typeface="Poppins"/>
                <a:cs typeface="Poppins"/>
                <a:sym typeface="Poppins"/>
              </a:rPr>
              <a:t>PROMOTION OF RESEARCH AND</a:t>
            </a:r>
          </a:p>
          <a:p>
            <a:pPr algn="just"/>
            <a:r>
              <a:rPr lang="en-US" sz="1600" dirty="0">
                <a:solidFill>
                  <a:srgbClr val="FFDE59"/>
                </a:solidFill>
                <a:latin typeface="Poppins"/>
                <a:ea typeface="Poppins"/>
                <a:cs typeface="Poppins"/>
                <a:sym typeface="Poppins"/>
              </a:rPr>
              <a:t>FACILITIES SCHEME OF</a:t>
            </a:r>
          </a:p>
          <a:p>
            <a:pPr algn="just"/>
            <a:r>
              <a:rPr lang="en-US" sz="1600" dirty="0">
                <a:solidFill>
                  <a:srgbClr val="FFDE59"/>
                </a:solidFill>
                <a:latin typeface="Poppins"/>
                <a:ea typeface="Poppins"/>
                <a:cs typeface="Poppins"/>
                <a:sym typeface="Poppins"/>
              </a:rPr>
              <a:t>EDUCATION DEPARTMENT</a:t>
            </a:r>
          </a:p>
        </p:txBody>
      </p:sp>
      <p:pic>
        <p:nvPicPr>
          <p:cNvPr id="19" name="Picture 18">
            <a:extLst>
              <a:ext uri="{FF2B5EF4-FFF2-40B4-BE49-F238E27FC236}">
                <a16:creationId xmlns:a16="http://schemas.microsoft.com/office/drawing/2014/main" id="{DDD7991A-BB39-D509-7D7D-592C38913CCB}"/>
              </a:ext>
            </a:extLst>
          </p:cNvPr>
          <p:cNvPicPr>
            <a:picLocks noChangeAspect="1"/>
          </p:cNvPicPr>
          <p:nvPr/>
        </p:nvPicPr>
        <p:blipFill>
          <a:blip r:embed="rId6" cstate="print">
            <a:clrChange>
              <a:clrFrom>
                <a:srgbClr val="FFECB9"/>
              </a:clrFrom>
              <a:clrTo>
                <a:srgbClr val="FFECB9">
                  <a:alpha val="0"/>
                </a:srgbClr>
              </a:clrTo>
            </a:clrChange>
            <a:biLevel thresh="50000"/>
            <a:extLst>
              <a:ext uri="{28A0092B-C50C-407E-A947-70E740481C1C}">
                <a14:useLocalDpi xmlns:a14="http://schemas.microsoft.com/office/drawing/2010/main" val="0"/>
              </a:ext>
            </a:extLst>
          </a:blip>
          <a:srcRect t="35901" b="35839"/>
          <a:stretch>
            <a:fillRect/>
          </a:stretch>
        </p:blipFill>
        <p:spPr>
          <a:xfrm>
            <a:off x="-336550" y="-20449"/>
            <a:ext cx="3174476" cy="474358"/>
          </a:xfrm>
          <a:prstGeom prst="rect">
            <a:avLst/>
          </a:prstGeom>
        </p:spPr>
      </p:pic>
      <p:pic>
        <p:nvPicPr>
          <p:cNvPr id="20" name="Picture 19">
            <a:extLst>
              <a:ext uri="{FF2B5EF4-FFF2-40B4-BE49-F238E27FC236}">
                <a16:creationId xmlns:a16="http://schemas.microsoft.com/office/drawing/2014/main" id="{AA1CE340-E5B2-BBC8-8A3B-B78A71E736E5}"/>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06214" y="453908"/>
            <a:ext cx="1003009" cy="930391"/>
          </a:xfrm>
          <a:prstGeom prst="rect">
            <a:avLst/>
          </a:prstGeom>
        </p:spPr>
      </p:pic>
      <p:sp>
        <p:nvSpPr>
          <p:cNvPr id="13" name="Rectangle 12">
            <a:extLst>
              <a:ext uri="{FF2B5EF4-FFF2-40B4-BE49-F238E27FC236}">
                <a16:creationId xmlns:a16="http://schemas.microsoft.com/office/drawing/2014/main" id="{93AC4B4D-6919-C216-E8A7-CF3DD67FC5F7}"/>
              </a:ext>
            </a:extLst>
          </p:cNvPr>
          <p:cNvSpPr/>
          <p:nvPr/>
        </p:nvSpPr>
        <p:spPr>
          <a:xfrm>
            <a:off x="0" y="0"/>
            <a:ext cx="7556500" cy="1069200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sp>
      <p:sp>
        <p:nvSpPr>
          <p:cNvPr id="3" name="Freeform 3"/>
          <p:cNvSpPr/>
          <p:nvPr/>
        </p:nvSpPr>
        <p:spPr>
          <a:xfrm>
            <a:off x="225728" y="-289932"/>
            <a:ext cx="7105043" cy="11489196"/>
          </a:xfrm>
          <a:custGeom>
            <a:avLst/>
            <a:gdLst/>
            <a:ahLst/>
            <a:cxnLst/>
            <a:rect l="l" t="t" r="r" b="b"/>
            <a:pathLst>
              <a:path w="7105043" h="11489196">
                <a:moveTo>
                  <a:pt x="0" y="0"/>
                </a:moveTo>
                <a:lnTo>
                  <a:pt x="7105042" y="0"/>
                </a:lnTo>
                <a:lnTo>
                  <a:pt x="7105042" y="11489196"/>
                </a:lnTo>
                <a:lnTo>
                  <a:pt x="0" y="11489196"/>
                </a:lnTo>
                <a:lnTo>
                  <a:pt x="0" y="0"/>
                </a:lnTo>
                <a:close/>
              </a:path>
            </a:pathLst>
          </a:custGeom>
          <a:blipFill>
            <a:blip r:embed="rId3">
              <a:alphaModFix amt="5000"/>
            </a:blip>
            <a:stretch>
              <a:fillRect l="-15678" r="-9275"/>
            </a:stretch>
          </a:blipFill>
        </p:spPr>
        <p:txBody>
          <a:bodyPr/>
          <a:lstStyle/>
          <a:p>
            <a:endParaRPr lang="en-IN" dirty="0"/>
          </a:p>
        </p:txBody>
      </p:sp>
      <p:grpSp>
        <p:nvGrpSpPr>
          <p:cNvPr id="5" name="Group 5"/>
          <p:cNvGrpSpPr/>
          <p:nvPr/>
        </p:nvGrpSpPr>
        <p:grpSpPr>
          <a:xfrm>
            <a:off x="-479214" y="4955582"/>
            <a:ext cx="934171" cy="5994882"/>
            <a:chOff x="0" y="0"/>
            <a:chExt cx="335883" cy="2155469"/>
          </a:xfrm>
        </p:grpSpPr>
        <p:sp>
          <p:nvSpPr>
            <p:cNvPr id="6" name="Freeform 6"/>
            <p:cNvSpPr/>
            <p:nvPr/>
          </p:nvSpPr>
          <p:spPr>
            <a:xfrm>
              <a:off x="0" y="0"/>
              <a:ext cx="335883" cy="2155468"/>
            </a:xfrm>
            <a:custGeom>
              <a:avLst/>
              <a:gdLst/>
              <a:ahLst/>
              <a:cxnLst/>
              <a:rect l="l" t="t" r="r" b="b"/>
              <a:pathLst>
                <a:path w="335883" h="2155468">
                  <a:moveTo>
                    <a:pt x="0" y="0"/>
                  </a:moveTo>
                  <a:lnTo>
                    <a:pt x="335883" y="0"/>
                  </a:lnTo>
                  <a:lnTo>
                    <a:pt x="335883" y="2155468"/>
                  </a:lnTo>
                  <a:lnTo>
                    <a:pt x="0" y="2155468"/>
                  </a:lnTo>
                  <a:close/>
                </a:path>
              </a:pathLst>
            </a:custGeom>
            <a:solidFill>
              <a:srgbClr val="FFDE59"/>
            </a:solidFill>
          </p:spPr>
        </p:sp>
        <p:sp>
          <p:nvSpPr>
            <p:cNvPr id="7" name="TextBox 7"/>
            <p:cNvSpPr txBox="1"/>
            <p:nvPr/>
          </p:nvSpPr>
          <p:spPr>
            <a:xfrm>
              <a:off x="0" y="38100"/>
              <a:ext cx="335883" cy="2117369"/>
            </a:xfrm>
            <a:prstGeom prst="rect">
              <a:avLst/>
            </a:prstGeom>
          </p:spPr>
          <p:txBody>
            <a:bodyPr lIns="71846" tIns="71846" rIns="71846" bIns="71846" rtlCol="0" anchor="ctr"/>
            <a:lstStyle/>
            <a:p>
              <a:pPr algn="ctr">
                <a:lnSpc>
                  <a:spcPts val="1654"/>
                </a:lnSpc>
              </a:pPr>
              <a:endParaRPr/>
            </a:p>
          </p:txBody>
        </p:sp>
      </p:grpSp>
      <p:grpSp>
        <p:nvGrpSpPr>
          <p:cNvPr id="8" name="Group 8"/>
          <p:cNvGrpSpPr/>
          <p:nvPr/>
        </p:nvGrpSpPr>
        <p:grpSpPr>
          <a:xfrm>
            <a:off x="6742138" y="10239510"/>
            <a:ext cx="934171" cy="538876"/>
            <a:chOff x="0" y="0"/>
            <a:chExt cx="335883" cy="193754"/>
          </a:xfrm>
        </p:grpSpPr>
        <p:sp>
          <p:nvSpPr>
            <p:cNvPr id="9" name="Freeform 9"/>
            <p:cNvSpPr/>
            <p:nvPr/>
          </p:nvSpPr>
          <p:spPr>
            <a:xfrm>
              <a:off x="0" y="0"/>
              <a:ext cx="335883" cy="193754"/>
            </a:xfrm>
            <a:custGeom>
              <a:avLst/>
              <a:gdLst/>
              <a:ahLst/>
              <a:cxnLst/>
              <a:rect l="l" t="t" r="r" b="b"/>
              <a:pathLst>
                <a:path w="335883" h="193754">
                  <a:moveTo>
                    <a:pt x="0" y="0"/>
                  </a:moveTo>
                  <a:lnTo>
                    <a:pt x="335883" y="0"/>
                  </a:lnTo>
                  <a:lnTo>
                    <a:pt x="335883" y="193754"/>
                  </a:lnTo>
                  <a:lnTo>
                    <a:pt x="0" y="193754"/>
                  </a:lnTo>
                  <a:close/>
                </a:path>
              </a:pathLst>
            </a:custGeom>
            <a:solidFill>
              <a:srgbClr val="FFDE59"/>
            </a:solidFill>
          </p:spPr>
        </p:sp>
        <p:sp>
          <p:nvSpPr>
            <p:cNvPr id="10" name="TextBox 10"/>
            <p:cNvSpPr txBox="1"/>
            <p:nvPr/>
          </p:nvSpPr>
          <p:spPr>
            <a:xfrm>
              <a:off x="0" y="38100"/>
              <a:ext cx="335883" cy="155654"/>
            </a:xfrm>
            <a:prstGeom prst="rect">
              <a:avLst/>
            </a:prstGeom>
          </p:spPr>
          <p:txBody>
            <a:bodyPr lIns="71846" tIns="71846" rIns="71846" bIns="71846" rtlCol="0" anchor="ctr"/>
            <a:lstStyle/>
            <a:p>
              <a:pPr algn="ctr">
                <a:lnSpc>
                  <a:spcPts val="1654"/>
                </a:lnSpc>
              </a:pPr>
              <a:endParaRPr/>
            </a:p>
          </p:txBody>
        </p:sp>
      </p:grpSp>
      <p:sp>
        <p:nvSpPr>
          <p:cNvPr id="11" name="TextBox 11"/>
          <p:cNvSpPr txBox="1"/>
          <p:nvPr/>
        </p:nvSpPr>
        <p:spPr>
          <a:xfrm>
            <a:off x="654049" y="469900"/>
            <a:ext cx="6400801" cy="3172215"/>
          </a:xfrm>
          <a:prstGeom prst="rect">
            <a:avLst/>
          </a:prstGeom>
        </p:spPr>
        <p:txBody>
          <a:bodyPr wrap="square" lIns="0" tIns="0" rIns="0" bIns="0" rtlCol="0" anchor="t">
            <a:spAutoFit/>
          </a:bodyPr>
          <a:lstStyle/>
          <a:p>
            <a:pPr algn="ctr">
              <a:lnSpc>
                <a:spcPts val="2793"/>
              </a:lnSpc>
              <a:spcBef>
                <a:spcPct val="0"/>
              </a:spcBef>
            </a:pPr>
            <a:r>
              <a:rPr lang="en-US" sz="1995" b="1" u="sng" dirty="0">
                <a:solidFill>
                  <a:srgbClr val="FFFF00"/>
                </a:solidFill>
                <a:latin typeface="Poppins Bold"/>
                <a:ea typeface="Poppins Bold"/>
                <a:cs typeface="Poppins Bold"/>
                <a:sym typeface="Poppins Bold"/>
              </a:rPr>
              <a:t>ABOUT THE INSTITUITION</a:t>
            </a:r>
          </a:p>
          <a:p>
            <a:pPr algn="just">
              <a:spcBef>
                <a:spcPct val="0"/>
              </a:spcBef>
            </a:pPr>
            <a:r>
              <a:rPr lang="en-GB" sz="1600" dirty="0" err="1">
                <a:solidFill>
                  <a:schemeClr val="bg1"/>
                </a:solidFill>
                <a:latin typeface="Poppins Light" panose="00000400000000000000" pitchFamily="2" charset="0"/>
                <a:cs typeface="Poppins Light" panose="00000400000000000000" pitchFamily="2" charset="0"/>
              </a:rPr>
              <a:t>Navjivan</a:t>
            </a:r>
            <a:r>
              <a:rPr lang="en-GB" sz="1600" dirty="0">
                <a:solidFill>
                  <a:schemeClr val="bg1"/>
                </a:solidFill>
                <a:latin typeface="Poppins Light" panose="00000400000000000000" pitchFamily="2" charset="0"/>
                <a:cs typeface="Poppins Light" panose="00000400000000000000" pitchFamily="2" charset="0"/>
              </a:rPr>
              <a:t> Science College was established on June 15th, 1973, by the visionary philanthropist Late Shri </a:t>
            </a:r>
            <a:r>
              <a:rPr lang="en-GB" sz="1600" dirty="0" err="1">
                <a:solidFill>
                  <a:schemeClr val="bg1"/>
                </a:solidFill>
                <a:latin typeface="Poppins Light" panose="00000400000000000000" pitchFamily="2" charset="0"/>
                <a:cs typeface="Poppins Light" panose="00000400000000000000" pitchFamily="2" charset="0"/>
              </a:rPr>
              <a:t>Girdharlal</a:t>
            </a:r>
            <a:r>
              <a:rPr lang="en-GB" sz="1600" dirty="0">
                <a:solidFill>
                  <a:schemeClr val="bg1"/>
                </a:solidFill>
                <a:latin typeface="Poppins Light" panose="00000400000000000000" pitchFamily="2" charset="0"/>
                <a:cs typeface="Poppins Light" panose="00000400000000000000" pitchFamily="2" charset="0"/>
              </a:rPr>
              <a:t> C. Sheth, under the auspices of the Dahod </a:t>
            </a:r>
            <a:r>
              <a:rPr lang="en-GB" sz="1600" dirty="0" err="1">
                <a:solidFill>
                  <a:schemeClr val="bg1"/>
                </a:solidFill>
                <a:latin typeface="Poppins Light" panose="00000400000000000000" pitchFamily="2" charset="0"/>
                <a:cs typeface="Poppins Light" panose="00000400000000000000" pitchFamily="2" charset="0"/>
              </a:rPr>
              <a:t>Anaj</a:t>
            </a:r>
            <a:r>
              <a:rPr lang="en-GB" sz="1600" dirty="0">
                <a:solidFill>
                  <a:schemeClr val="bg1"/>
                </a:solidFill>
                <a:latin typeface="Poppins Light" panose="00000400000000000000" pitchFamily="2" charset="0"/>
                <a:cs typeface="Poppins Light" panose="00000400000000000000" pitchFamily="2" charset="0"/>
              </a:rPr>
              <a:t> Mahajan </a:t>
            </a:r>
            <a:r>
              <a:rPr lang="en-GB" sz="1600" dirty="0" err="1">
                <a:solidFill>
                  <a:schemeClr val="bg1"/>
                </a:solidFill>
                <a:latin typeface="Poppins Light" panose="00000400000000000000" pitchFamily="2" charset="0"/>
                <a:cs typeface="Poppins Light" panose="00000400000000000000" pitchFamily="2" charset="0"/>
              </a:rPr>
              <a:t>Sarvajanik</a:t>
            </a:r>
            <a:r>
              <a:rPr lang="en-GB" sz="1600" dirty="0">
                <a:solidFill>
                  <a:schemeClr val="bg1"/>
                </a:solidFill>
                <a:latin typeface="Poppins Light" panose="00000400000000000000" pitchFamily="2" charset="0"/>
                <a:cs typeface="Poppins Light" panose="00000400000000000000" pitchFamily="2" charset="0"/>
              </a:rPr>
              <a:t> Education Society (DAMSES). As a prestigious science institute in the rural heart of Dahod, our primary objective is to provide high-quality education to youth from tribal and underprivileged backgrounds at an affordable cost. Spanning a lush 6.5-acre green campus, the college offers well-equipped laboratories and is supported by expert faculty dedicated to the academic and social upliftment of our students</a:t>
            </a:r>
            <a:r>
              <a:rPr lang="en-US" sz="1600" dirty="0">
                <a:solidFill>
                  <a:schemeClr val="bg1"/>
                </a:solidFill>
                <a:latin typeface="Poppins Light" panose="00000400000000000000" pitchFamily="2" charset="0"/>
                <a:ea typeface="Poppins Light"/>
                <a:cs typeface="Poppins Light" panose="00000400000000000000" pitchFamily="2" charset="0"/>
                <a:sym typeface="Poppins Light"/>
              </a:rPr>
              <a:t>   </a:t>
            </a:r>
          </a:p>
          <a:p>
            <a:pPr algn="ctr">
              <a:lnSpc>
                <a:spcPts val="1432"/>
              </a:lnSpc>
              <a:spcBef>
                <a:spcPct val="0"/>
              </a:spcBef>
            </a:pPr>
            <a:endParaRPr lang="en-US" sz="1023" dirty="0">
              <a:solidFill>
                <a:srgbClr val="FFDE59"/>
              </a:solidFill>
              <a:latin typeface="Poppins Light"/>
              <a:ea typeface="Poppins Light"/>
              <a:cs typeface="Poppins Light"/>
              <a:sym typeface="Poppins Light"/>
            </a:endParaRPr>
          </a:p>
          <a:p>
            <a:pPr algn="ctr">
              <a:lnSpc>
                <a:spcPts val="1432"/>
              </a:lnSpc>
              <a:spcBef>
                <a:spcPct val="0"/>
              </a:spcBef>
            </a:pPr>
            <a:endParaRPr lang="en-US" sz="1023" dirty="0">
              <a:solidFill>
                <a:srgbClr val="FFDE59"/>
              </a:solidFill>
              <a:latin typeface="Poppins Light"/>
              <a:ea typeface="Poppins Light"/>
              <a:cs typeface="Poppins Light"/>
              <a:sym typeface="Poppins Light"/>
            </a:endParaRPr>
          </a:p>
        </p:txBody>
      </p:sp>
      <p:pic>
        <p:nvPicPr>
          <p:cNvPr id="13" name="Picture 12">
            <a:extLst>
              <a:ext uri="{FF2B5EF4-FFF2-40B4-BE49-F238E27FC236}">
                <a16:creationId xmlns:a16="http://schemas.microsoft.com/office/drawing/2014/main" id="{29AF9018-A347-6EBA-B9C0-5264CE088FB9}"/>
              </a:ext>
            </a:extLst>
          </p:cNvPr>
          <p:cNvPicPr>
            <a:picLocks noChangeAspect="1"/>
          </p:cNvPicPr>
          <p:nvPr/>
        </p:nvPicPr>
        <p:blipFill>
          <a:blip r:embed="rId4" cstate="print">
            <a:clrChange>
              <a:clrFrom>
                <a:srgbClr val="FFECB9"/>
              </a:clrFrom>
              <a:clrTo>
                <a:srgbClr val="FFECB9">
                  <a:alpha val="0"/>
                </a:srgbClr>
              </a:clrTo>
            </a:clrChange>
            <a:biLevel thresh="50000"/>
            <a:extLst>
              <a:ext uri="{28A0092B-C50C-407E-A947-70E740481C1C}">
                <a14:useLocalDpi xmlns:a14="http://schemas.microsoft.com/office/drawing/2010/main" val="0"/>
              </a:ext>
            </a:extLst>
          </a:blip>
          <a:srcRect t="35901" b="35839"/>
          <a:stretch>
            <a:fillRect/>
          </a:stretch>
        </p:blipFill>
        <p:spPr>
          <a:xfrm>
            <a:off x="-336550" y="-20449"/>
            <a:ext cx="3174476" cy="474358"/>
          </a:xfrm>
          <a:prstGeom prst="rect">
            <a:avLst/>
          </a:prstGeom>
        </p:spPr>
      </p:pic>
      <p:cxnSp>
        <p:nvCxnSpPr>
          <p:cNvPr id="12" name="Straight Connector 11">
            <a:extLst>
              <a:ext uri="{FF2B5EF4-FFF2-40B4-BE49-F238E27FC236}">
                <a16:creationId xmlns:a16="http://schemas.microsoft.com/office/drawing/2014/main" id="{312E1FEF-BDC4-A06A-CDA2-7FE362B45350}"/>
              </a:ext>
            </a:extLst>
          </p:cNvPr>
          <p:cNvCxnSpPr>
            <a:cxnSpLocks/>
          </p:cNvCxnSpPr>
          <p:nvPr/>
        </p:nvCxnSpPr>
        <p:spPr>
          <a:xfrm>
            <a:off x="262025" y="469900"/>
            <a:ext cx="7173825" cy="0"/>
          </a:xfrm>
          <a:prstGeom prst="line">
            <a:avLst/>
          </a:prstGeom>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C6BD0F2B-3C38-1A67-53C2-550224955633}"/>
              </a:ext>
            </a:extLst>
          </p:cNvPr>
          <p:cNvSpPr txBox="1"/>
          <p:nvPr/>
        </p:nvSpPr>
        <p:spPr>
          <a:xfrm>
            <a:off x="648537" y="3395801"/>
            <a:ext cx="6400800" cy="3108543"/>
          </a:xfrm>
          <a:prstGeom prst="rect">
            <a:avLst/>
          </a:prstGeom>
          <a:noFill/>
        </p:spPr>
        <p:txBody>
          <a:bodyPr wrap="square" rtlCol="0">
            <a:spAutoFit/>
          </a:bodyPr>
          <a:lstStyle/>
          <a:p>
            <a:pPr algn="ctr"/>
            <a:r>
              <a:rPr lang="en-GB" sz="2000" b="1" u="sng" dirty="0">
                <a:solidFill>
                  <a:srgbClr val="FFFF00"/>
                </a:solidFill>
                <a:latin typeface="Poppins Bold" panose="00000800000000000000" charset="0"/>
                <a:cs typeface="Poppins Bold" panose="00000800000000000000" charset="0"/>
              </a:rPr>
              <a:t>ABOUT THE SEMINAR</a:t>
            </a:r>
          </a:p>
          <a:p>
            <a:pPr algn="just"/>
            <a:r>
              <a:rPr lang="en-GB" sz="1600" dirty="0">
                <a:solidFill>
                  <a:schemeClr val="bg1"/>
                </a:solidFill>
                <a:latin typeface="Poppins Light" panose="00000400000000000000" pitchFamily="2" charset="0"/>
                <a:cs typeface="Poppins Light" panose="00000400000000000000" pitchFamily="2" charset="0"/>
              </a:rPr>
              <a:t>The National Seminar on Emerging Trends in Bio-</a:t>
            </a:r>
            <a:r>
              <a:rPr lang="en-GB" sz="1600" dirty="0" err="1">
                <a:solidFill>
                  <a:schemeClr val="bg1"/>
                </a:solidFill>
                <a:latin typeface="Poppins Light" panose="00000400000000000000" pitchFamily="2" charset="0"/>
                <a:cs typeface="Poppins Light" panose="00000400000000000000" pitchFamily="2" charset="0"/>
              </a:rPr>
              <a:t>Chemico</a:t>
            </a:r>
            <a:r>
              <a:rPr lang="en-GB" sz="1600" dirty="0">
                <a:solidFill>
                  <a:schemeClr val="bg1"/>
                </a:solidFill>
                <a:latin typeface="Poppins Light" panose="00000400000000000000" pitchFamily="2" charset="0"/>
                <a:cs typeface="Poppins Light" panose="00000400000000000000" pitchFamily="2" charset="0"/>
              </a:rPr>
              <a:t> Science (NSBCS-2026) is a premier one-day scientific gathering organized by </a:t>
            </a:r>
            <a:r>
              <a:rPr lang="en-GB" sz="1600" dirty="0" err="1">
                <a:solidFill>
                  <a:schemeClr val="bg1"/>
                </a:solidFill>
                <a:latin typeface="Poppins Light" panose="00000400000000000000" pitchFamily="2" charset="0"/>
                <a:cs typeface="Poppins Light" panose="00000400000000000000" pitchFamily="2" charset="0"/>
              </a:rPr>
              <a:t>Navjivan</a:t>
            </a:r>
            <a:r>
              <a:rPr lang="en-GB" sz="1600" dirty="0">
                <a:solidFill>
                  <a:schemeClr val="bg1"/>
                </a:solidFill>
                <a:latin typeface="Poppins Light" panose="00000400000000000000" pitchFamily="2" charset="0"/>
                <a:cs typeface="Poppins Light" panose="00000400000000000000" pitchFamily="2" charset="0"/>
              </a:rPr>
              <a:t> Science College, Dahod, in collaboration with the Knowledge Consortium of Gujarat (KCG). This seminar aims to bridge the gap between fundamental research and modern applications by bringing together students, researchers, and academicians on a common platform. By focusing on the dynamic intersection of Chemical and Biological sciences, NSBCS-2026 seeks to foster scientific inquiry, encourage interdisciplinary research, and highlight the latest innovations shaping our future.</a:t>
            </a:r>
            <a:endParaRPr lang="en-IN" sz="1600" dirty="0">
              <a:solidFill>
                <a:schemeClr val="bg1"/>
              </a:solidFill>
              <a:latin typeface="Poppins Light" panose="00000400000000000000" pitchFamily="2" charset="0"/>
              <a:cs typeface="Poppins Light" panose="00000400000000000000" pitchFamily="2" charset="0"/>
            </a:endParaRPr>
          </a:p>
        </p:txBody>
      </p:sp>
      <p:sp>
        <p:nvSpPr>
          <p:cNvPr id="15" name="TextBox 14">
            <a:extLst>
              <a:ext uri="{FF2B5EF4-FFF2-40B4-BE49-F238E27FC236}">
                <a16:creationId xmlns:a16="http://schemas.microsoft.com/office/drawing/2014/main" id="{FD4F0203-BA56-486C-BFE6-A1C9E0539DA4}"/>
              </a:ext>
            </a:extLst>
          </p:cNvPr>
          <p:cNvSpPr txBox="1"/>
          <p:nvPr/>
        </p:nvSpPr>
        <p:spPr>
          <a:xfrm>
            <a:off x="717864" y="6642100"/>
            <a:ext cx="6400800" cy="1877437"/>
          </a:xfrm>
          <a:prstGeom prst="rect">
            <a:avLst/>
          </a:prstGeom>
          <a:noFill/>
        </p:spPr>
        <p:txBody>
          <a:bodyPr wrap="square" rtlCol="0">
            <a:spAutoFit/>
          </a:bodyPr>
          <a:lstStyle/>
          <a:p>
            <a:pPr algn="ctr"/>
            <a:r>
              <a:rPr lang="en-GB" sz="2000" b="1" u="sng" dirty="0">
                <a:solidFill>
                  <a:srgbClr val="FFFF00"/>
                </a:solidFill>
                <a:latin typeface="Poppins Bold" panose="00000800000000000000" charset="0"/>
                <a:cs typeface="Poppins Bold" panose="00000800000000000000" charset="0"/>
              </a:rPr>
              <a:t>ABOUT THE VENUE</a:t>
            </a:r>
          </a:p>
          <a:p>
            <a:pPr algn="just"/>
            <a:r>
              <a:rPr lang="en-GB" sz="1600" dirty="0">
                <a:solidFill>
                  <a:schemeClr val="bg1"/>
                </a:solidFill>
                <a:latin typeface="Poppins Light" panose="00000400000000000000" pitchFamily="2" charset="0"/>
                <a:cs typeface="Poppins Light" panose="00000400000000000000" pitchFamily="2" charset="0"/>
              </a:rPr>
              <a:t>The seminar will be held at the </a:t>
            </a:r>
            <a:r>
              <a:rPr lang="en-GB" sz="1600" b="1" dirty="0" err="1">
                <a:solidFill>
                  <a:schemeClr val="bg1"/>
                </a:solidFill>
                <a:latin typeface="Poppins Light" panose="00000400000000000000" pitchFamily="2" charset="0"/>
                <a:cs typeface="Poppins Light" panose="00000400000000000000" pitchFamily="2" charset="0"/>
              </a:rPr>
              <a:t>Navjivan</a:t>
            </a:r>
            <a:r>
              <a:rPr lang="en-GB" sz="1600" b="1" dirty="0">
                <a:solidFill>
                  <a:schemeClr val="bg1"/>
                </a:solidFill>
                <a:latin typeface="Poppins Light" panose="00000400000000000000" pitchFamily="2" charset="0"/>
                <a:cs typeface="Poppins Light" panose="00000400000000000000" pitchFamily="2" charset="0"/>
              </a:rPr>
              <a:t> Convention Centre</a:t>
            </a:r>
            <a:r>
              <a:rPr lang="en-GB" sz="1600" dirty="0">
                <a:solidFill>
                  <a:schemeClr val="bg1"/>
                </a:solidFill>
                <a:latin typeface="Poppins Light" panose="00000400000000000000" pitchFamily="2" charset="0"/>
                <a:cs typeface="Poppins Light" panose="00000400000000000000" pitchFamily="2" charset="0"/>
              </a:rPr>
              <a:t>, located within the Shree </a:t>
            </a:r>
            <a:r>
              <a:rPr lang="en-GB" sz="1600" dirty="0" err="1">
                <a:solidFill>
                  <a:schemeClr val="bg1"/>
                </a:solidFill>
                <a:latin typeface="Poppins Light" panose="00000400000000000000" pitchFamily="2" charset="0"/>
                <a:cs typeface="Poppins Light" panose="00000400000000000000" pitchFamily="2" charset="0"/>
              </a:rPr>
              <a:t>Girdharlal</a:t>
            </a:r>
            <a:r>
              <a:rPr lang="en-GB" sz="1600" dirty="0">
                <a:solidFill>
                  <a:schemeClr val="bg1"/>
                </a:solidFill>
                <a:latin typeface="Poppins Light" panose="00000400000000000000" pitchFamily="2" charset="0"/>
                <a:cs typeface="Poppins Light" panose="00000400000000000000" pitchFamily="2" charset="0"/>
              </a:rPr>
              <a:t> College Campus on </a:t>
            </a:r>
            <a:r>
              <a:rPr lang="en-GB" sz="1600" dirty="0" err="1">
                <a:solidFill>
                  <a:schemeClr val="bg1"/>
                </a:solidFill>
                <a:latin typeface="Poppins Light" panose="00000400000000000000" pitchFamily="2" charset="0"/>
                <a:cs typeface="Poppins Light" panose="00000400000000000000" pitchFamily="2" charset="0"/>
              </a:rPr>
              <a:t>Zalod</a:t>
            </a:r>
            <a:r>
              <a:rPr lang="en-GB" sz="1600" dirty="0">
                <a:solidFill>
                  <a:schemeClr val="bg1"/>
                </a:solidFill>
                <a:latin typeface="Poppins Light" panose="00000400000000000000" pitchFamily="2" charset="0"/>
                <a:cs typeface="Poppins Light" panose="00000400000000000000" pitchFamily="2" charset="0"/>
              </a:rPr>
              <a:t> Road, Dahod. Featuring advanced AV technology, acoustic soundproofing, and a 400-seat capacity, the venue provides a world-class environment for national-level networking and research presentation.</a:t>
            </a:r>
            <a:endParaRPr lang="en-IN" sz="1600" dirty="0">
              <a:solidFill>
                <a:schemeClr val="bg1"/>
              </a:solidFill>
              <a:latin typeface="Poppins Light" panose="00000400000000000000" pitchFamily="2" charset="0"/>
              <a:cs typeface="Poppins Light" panose="00000400000000000000" pitchFamily="2" charset="0"/>
            </a:endParaRPr>
          </a:p>
        </p:txBody>
      </p:sp>
      <p:pic>
        <p:nvPicPr>
          <p:cNvPr id="16" name="Picture 15">
            <a:extLst>
              <a:ext uri="{FF2B5EF4-FFF2-40B4-BE49-F238E27FC236}">
                <a16:creationId xmlns:a16="http://schemas.microsoft.com/office/drawing/2014/main" id="{4978EB14-A132-C993-B0E9-9454326265EA}"/>
              </a:ext>
            </a:extLst>
          </p:cNvPr>
          <p:cNvPicPr>
            <a:picLocks noChangeAspect="1"/>
          </p:cNvPicPr>
          <p:nvPr/>
        </p:nvPicPr>
        <p:blipFill>
          <a:blip r:embed="rId5" cstate="print">
            <a:extLst>
              <a:ext uri="{28A0092B-C50C-407E-A947-70E740481C1C}">
                <a14:useLocalDpi xmlns:a14="http://schemas.microsoft.com/office/drawing/2010/main" val="0"/>
              </a:ext>
            </a:extLst>
          </a:blip>
          <a:srcRect t="30742" b="2802"/>
          <a:stretch>
            <a:fillRect/>
          </a:stretch>
        </p:blipFill>
        <p:spPr>
          <a:xfrm>
            <a:off x="1159899" y="8623300"/>
            <a:ext cx="5353010" cy="1981199"/>
          </a:xfrm>
          <a:prstGeom prst="rect">
            <a:avLst/>
          </a:prstGeom>
          <a:ln w="28575">
            <a:solidFill>
              <a:schemeClr val="tx1"/>
            </a:solidFill>
          </a:ln>
        </p:spPr>
      </p:pic>
      <p:sp>
        <p:nvSpPr>
          <p:cNvPr id="4" name="Rectangle 3">
            <a:extLst>
              <a:ext uri="{FF2B5EF4-FFF2-40B4-BE49-F238E27FC236}">
                <a16:creationId xmlns:a16="http://schemas.microsoft.com/office/drawing/2014/main" id="{0D4BA3CF-C22A-7D65-D8F4-D6B3CBFA35E8}"/>
              </a:ext>
            </a:extLst>
          </p:cNvPr>
          <p:cNvSpPr/>
          <p:nvPr/>
        </p:nvSpPr>
        <p:spPr>
          <a:xfrm>
            <a:off x="0" y="0"/>
            <a:ext cx="7556500" cy="1069200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3">
            <a:extLst>
              <a:ext uri="{FF2B5EF4-FFF2-40B4-BE49-F238E27FC236}">
                <a16:creationId xmlns:a16="http://schemas.microsoft.com/office/drawing/2014/main" id="{8010616B-6DBA-F931-B988-7EA4B69B91FB}"/>
              </a:ext>
            </a:extLst>
          </p:cNvPr>
          <p:cNvSpPr/>
          <p:nvPr/>
        </p:nvSpPr>
        <p:spPr>
          <a:xfrm>
            <a:off x="225728" y="-398598"/>
            <a:ext cx="7105043" cy="11489196"/>
          </a:xfrm>
          <a:custGeom>
            <a:avLst/>
            <a:gdLst/>
            <a:ahLst/>
            <a:cxnLst/>
            <a:rect l="l" t="t" r="r" b="b"/>
            <a:pathLst>
              <a:path w="7105043" h="11489196">
                <a:moveTo>
                  <a:pt x="0" y="0"/>
                </a:moveTo>
                <a:lnTo>
                  <a:pt x="7105042" y="0"/>
                </a:lnTo>
                <a:lnTo>
                  <a:pt x="7105042" y="11489196"/>
                </a:lnTo>
                <a:lnTo>
                  <a:pt x="0" y="11489196"/>
                </a:lnTo>
                <a:lnTo>
                  <a:pt x="0" y="0"/>
                </a:lnTo>
                <a:close/>
              </a:path>
            </a:pathLst>
          </a:custGeom>
          <a:blipFill>
            <a:blip r:embed="rId2">
              <a:alphaModFix amt="5000"/>
            </a:blip>
            <a:stretch>
              <a:fillRect l="-15678" r="-9275"/>
            </a:stretch>
          </a:blipFill>
        </p:spPr>
        <p:txBody>
          <a:bodyPr/>
          <a:lstStyle/>
          <a:p>
            <a:endParaRPr lang="en-IN" dirty="0"/>
          </a:p>
        </p:txBody>
      </p:sp>
      <p:sp>
        <p:nvSpPr>
          <p:cNvPr id="8" name="Freeform 2">
            <a:extLst>
              <a:ext uri="{FF2B5EF4-FFF2-40B4-BE49-F238E27FC236}">
                <a16:creationId xmlns:a16="http://schemas.microsoft.com/office/drawing/2014/main" id="{1B89BFD7-A519-813C-795F-9CCB60A989A9}"/>
              </a:ext>
            </a:extLst>
          </p:cNvPr>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3"/>
            <a:stretch>
              <a:fillRect l="-11" r="-11"/>
            </a:stretch>
          </a:blipFill>
        </p:spPr>
      </p:sp>
      <p:grpSp>
        <p:nvGrpSpPr>
          <p:cNvPr id="3" name="Group 3"/>
          <p:cNvGrpSpPr/>
          <p:nvPr/>
        </p:nvGrpSpPr>
        <p:grpSpPr>
          <a:xfrm>
            <a:off x="6742138" y="10239510"/>
            <a:ext cx="934171" cy="538876"/>
            <a:chOff x="0" y="0"/>
            <a:chExt cx="335883" cy="193754"/>
          </a:xfrm>
        </p:grpSpPr>
        <p:sp>
          <p:nvSpPr>
            <p:cNvPr id="4" name="Freeform 4"/>
            <p:cNvSpPr/>
            <p:nvPr/>
          </p:nvSpPr>
          <p:spPr>
            <a:xfrm>
              <a:off x="0" y="0"/>
              <a:ext cx="335883" cy="193754"/>
            </a:xfrm>
            <a:custGeom>
              <a:avLst/>
              <a:gdLst/>
              <a:ahLst/>
              <a:cxnLst/>
              <a:rect l="l" t="t" r="r" b="b"/>
              <a:pathLst>
                <a:path w="335883" h="193754">
                  <a:moveTo>
                    <a:pt x="0" y="0"/>
                  </a:moveTo>
                  <a:lnTo>
                    <a:pt x="335883" y="0"/>
                  </a:lnTo>
                  <a:lnTo>
                    <a:pt x="335883" y="193754"/>
                  </a:lnTo>
                  <a:lnTo>
                    <a:pt x="0" y="193754"/>
                  </a:lnTo>
                  <a:close/>
                </a:path>
              </a:pathLst>
            </a:custGeom>
            <a:solidFill>
              <a:srgbClr val="FFDE59"/>
            </a:solidFill>
          </p:spPr>
        </p:sp>
        <p:sp>
          <p:nvSpPr>
            <p:cNvPr id="5" name="TextBox 5"/>
            <p:cNvSpPr txBox="1"/>
            <p:nvPr/>
          </p:nvSpPr>
          <p:spPr>
            <a:xfrm>
              <a:off x="0" y="38100"/>
              <a:ext cx="335883" cy="155654"/>
            </a:xfrm>
            <a:prstGeom prst="rect">
              <a:avLst/>
            </a:prstGeom>
          </p:spPr>
          <p:txBody>
            <a:bodyPr lIns="71846" tIns="71846" rIns="71846" bIns="71846" rtlCol="0" anchor="ctr"/>
            <a:lstStyle/>
            <a:p>
              <a:pPr algn="ctr">
                <a:lnSpc>
                  <a:spcPts val="1654"/>
                </a:lnSpc>
              </a:pPr>
              <a:endParaRPr/>
            </a:p>
          </p:txBody>
        </p:sp>
      </p:grpSp>
      <p:sp>
        <p:nvSpPr>
          <p:cNvPr id="6" name="TextBox 6"/>
          <p:cNvSpPr txBox="1"/>
          <p:nvPr/>
        </p:nvSpPr>
        <p:spPr>
          <a:xfrm>
            <a:off x="80666" y="698850"/>
            <a:ext cx="7398668" cy="1118347"/>
          </a:xfrm>
          <a:prstGeom prst="rect">
            <a:avLst/>
          </a:prstGeom>
        </p:spPr>
        <p:txBody>
          <a:bodyPr lIns="0" tIns="0" rIns="0" bIns="0" rtlCol="0" anchor="t">
            <a:spAutoFit/>
          </a:bodyPr>
          <a:lstStyle/>
          <a:p>
            <a:pPr algn="ctr">
              <a:lnSpc>
                <a:spcPts val="2933"/>
              </a:lnSpc>
              <a:spcBef>
                <a:spcPct val="0"/>
              </a:spcBef>
            </a:pPr>
            <a:r>
              <a:rPr lang="en-US" sz="2095" b="1" u="sng" dirty="0">
                <a:solidFill>
                  <a:srgbClr val="FFFFFF"/>
                </a:solidFill>
                <a:latin typeface="Poppins Bold"/>
                <a:ea typeface="Poppins Bold"/>
                <a:cs typeface="Poppins Bold"/>
                <a:sym typeface="Poppins Bold"/>
              </a:rPr>
              <a:t>THE CONFERENCE TRACK WILL ENCOMPASS A WIDE RANGE OF TOPICS WITHIN CHEMICAL AND BIOLOGICAL SCIENCES, INCLUDING:</a:t>
            </a:r>
          </a:p>
        </p:txBody>
      </p:sp>
      <p:sp>
        <p:nvSpPr>
          <p:cNvPr id="7" name="TextBox 7"/>
          <p:cNvSpPr txBox="1"/>
          <p:nvPr/>
        </p:nvSpPr>
        <p:spPr>
          <a:xfrm>
            <a:off x="267813" y="2070100"/>
            <a:ext cx="7208020" cy="8266366"/>
          </a:xfrm>
          <a:prstGeom prst="rect">
            <a:avLst/>
          </a:prstGeom>
        </p:spPr>
        <p:txBody>
          <a:bodyPr wrap="square" lIns="0" tIns="0" rIns="0" bIns="0" rtlCol="0" anchor="t">
            <a:spAutoFit/>
          </a:bodyPr>
          <a:lstStyle/>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a:cs typeface="Poppins Light" panose="00000400000000000000" pitchFamily="2" charset="0"/>
                <a:sym typeface="Poppins Light"/>
              </a:rPr>
              <a:t>Organic &amp; Inorganic Chemistry.</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a:cs typeface="Poppins Light" panose="00000400000000000000" pitchFamily="2" charset="0"/>
                <a:sym typeface="Poppins Light"/>
              </a:rPr>
              <a:t>Analytical</a:t>
            </a:r>
            <a:r>
              <a:rPr lang="en-US" sz="2000" i="1"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 </a:t>
            </a: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Techniques In Chemical &amp; Biological Sciences.</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Environmental Science &amp; Sustainability.</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Plant Sciences, Animal Sciences &amp; Microbiology.</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Nanotechnology &amp; Nano Materials In Biomedical Applications.</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Computational &amp; In-silico Studies.</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Bioinformatics.</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 Wildlife Studies.</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Physio-chemical Approaches.</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Biochemistry &amp; Molecular Biology.</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Medicinal Chemistry &amp; Drug Discovery.</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Biotechnology &amp; Genetic Engineering.</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Synthetic Biology &amp; Bio Molecular Engineering.</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Fluorescence Study &amp; It’s Applications.</a:t>
            </a: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Intellectual Property Rights: Prospects &amp; Challenges</a:t>
            </a:r>
            <a:endParaRPr lang="en-US" sz="2000" dirty="0">
              <a:solidFill>
                <a:srgbClr val="FFDE59"/>
              </a:solidFill>
              <a:latin typeface="Poppins Light" panose="00000400000000000000" pitchFamily="2" charset="0"/>
              <a:ea typeface="Poppins Light Italics"/>
              <a:cs typeface="Poppins Light" panose="00000400000000000000" pitchFamily="2" charset="0"/>
              <a:sym typeface="Poppins Light Italics"/>
            </a:endParaRPr>
          </a:p>
          <a:p>
            <a:pPr marL="461031" lvl="1" indent="-230516" algn="just">
              <a:lnSpc>
                <a:spcPct val="150000"/>
              </a:lnSpc>
              <a:buFont typeface="Arial"/>
              <a:buChar char="•"/>
            </a:pPr>
            <a:r>
              <a:rPr lang="en-US" sz="2000" dirty="0">
                <a:solidFill>
                  <a:schemeClr val="accent6">
                    <a:lumMod val="20000"/>
                    <a:lumOff val="80000"/>
                  </a:schemeClr>
                </a:solidFill>
                <a:latin typeface="Poppins Light" panose="00000400000000000000" pitchFamily="2" charset="0"/>
                <a:ea typeface="Poppins Light Italics"/>
                <a:cs typeface="Poppins Light" panose="00000400000000000000" pitchFamily="2" charset="0"/>
                <a:sym typeface="Poppins Light Italics"/>
              </a:rPr>
              <a:t>Applied Life Sciences</a:t>
            </a:r>
          </a:p>
        </p:txBody>
      </p:sp>
      <p:pic>
        <p:nvPicPr>
          <p:cNvPr id="9" name="Picture 8">
            <a:extLst>
              <a:ext uri="{FF2B5EF4-FFF2-40B4-BE49-F238E27FC236}">
                <a16:creationId xmlns:a16="http://schemas.microsoft.com/office/drawing/2014/main" id="{609F8A4C-9FD1-866E-5E97-AF3022D68BBB}"/>
              </a:ext>
            </a:extLst>
          </p:cNvPr>
          <p:cNvPicPr>
            <a:picLocks noChangeAspect="1"/>
          </p:cNvPicPr>
          <p:nvPr/>
        </p:nvPicPr>
        <p:blipFill>
          <a:blip r:embed="rId4" cstate="print">
            <a:clrChange>
              <a:clrFrom>
                <a:srgbClr val="FFECB9"/>
              </a:clrFrom>
              <a:clrTo>
                <a:srgbClr val="FFECB9">
                  <a:alpha val="0"/>
                </a:srgbClr>
              </a:clrTo>
            </a:clrChange>
            <a:biLevel thresh="50000"/>
            <a:extLst>
              <a:ext uri="{28A0092B-C50C-407E-A947-70E740481C1C}">
                <a14:useLocalDpi xmlns:a14="http://schemas.microsoft.com/office/drawing/2010/main" val="0"/>
              </a:ext>
            </a:extLst>
          </a:blip>
          <a:srcRect t="35901" b="35839"/>
          <a:stretch>
            <a:fillRect/>
          </a:stretch>
        </p:blipFill>
        <p:spPr>
          <a:xfrm>
            <a:off x="-336550" y="-20449"/>
            <a:ext cx="3174476" cy="474358"/>
          </a:xfrm>
          <a:prstGeom prst="rect">
            <a:avLst/>
          </a:prstGeom>
        </p:spPr>
      </p:pic>
      <p:cxnSp>
        <p:nvCxnSpPr>
          <p:cNvPr id="11" name="Straight Connector 10">
            <a:extLst>
              <a:ext uri="{FF2B5EF4-FFF2-40B4-BE49-F238E27FC236}">
                <a16:creationId xmlns:a16="http://schemas.microsoft.com/office/drawing/2014/main" id="{27CD99F3-C314-E673-EB6F-57EA8BD61F49}"/>
              </a:ext>
            </a:extLst>
          </p:cNvPr>
          <p:cNvCxnSpPr>
            <a:cxnSpLocks/>
          </p:cNvCxnSpPr>
          <p:nvPr/>
        </p:nvCxnSpPr>
        <p:spPr>
          <a:xfrm>
            <a:off x="262025" y="469900"/>
            <a:ext cx="7173825" cy="0"/>
          </a:xfrm>
          <a:prstGeom prst="line">
            <a:avLst/>
          </a:prstGeom>
        </p:spPr>
        <p:style>
          <a:lnRef idx="1">
            <a:schemeClr val="dk1"/>
          </a:lnRef>
          <a:fillRef idx="0">
            <a:schemeClr val="dk1"/>
          </a:fillRef>
          <a:effectRef idx="0">
            <a:schemeClr val="dk1"/>
          </a:effectRef>
          <a:fontRef idx="minor">
            <a:schemeClr val="tx1"/>
          </a:fontRef>
        </p:style>
      </p:cxnSp>
      <p:grpSp>
        <p:nvGrpSpPr>
          <p:cNvPr id="13" name="Group 5">
            <a:extLst>
              <a:ext uri="{FF2B5EF4-FFF2-40B4-BE49-F238E27FC236}">
                <a16:creationId xmlns:a16="http://schemas.microsoft.com/office/drawing/2014/main" id="{155A5193-045F-C2EA-DDE7-2359D025C914}"/>
              </a:ext>
            </a:extLst>
          </p:cNvPr>
          <p:cNvGrpSpPr/>
          <p:nvPr/>
        </p:nvGrpSpPr>
        <p:grpSpPr>
          <a:xfrm>
            <a:off x="-479214" y="5415756"/>
            <a:ext cx="934171" cy="5534708"/>
            <a:chOff x="0" y="0"/>
            <a:chExt cx="335883" cy="2155469"/>
          </a:xfrm>
        </p:grpSpPr>
        <p:sp>
          <p:nvSpPr>
            <p:cNvPr id="14" name="Freeform 6">
              <a:extLst>
                <a:ext uri="{FF2B5EF4-FFF2-40B4-BE49-F238E27FC236}">
                  <a16:creationId xmlns:a16="http://schemas.microsoft.com/office/drawing/2014/main" id="{D3C129B4-5F6B-5DA9-D99D-896BEEEF87CE}"/>
                </a:ext>
              </a:extLst>
            </p:cNvPr>
            <p:cNvSpPr/>
            <p:nvPr/>
          </p:nvSpPr>
          <p:spPr>
            <a:xfrm>
              <a:off x="0" y="0"/>
              <a:ext cx="335883" cy="2155468"/>
            </a:xfrm>
            <a:custGeom>
              <a:avLst/>
              <a:gdLst/>
              <a:ahLst/>
              <a:cxnLst/>
              <a:rect l="l" t="t" r="r" b="b"/>
              <a:pathLst>
                <a:path w="335883" h="2155468">
                  <a:moveTo>
                    <a:pt x="0" y="0"/>
                  </a:moveTo>
                  <a:lnTo>
                    <a:pt x="335883" y="0"/>
                  </a:lnTo>
                  <a:lnTo>
                    <a:pt x="335883" y="2155468"/>
                  </a:lnTo>
                  <a:lnTo>
                    <a:pt x="0" y="2155468"/>
                  </a:lnTo>
                  <a:close/>
                </a:path>
              </a:pathLst>
            </a:custGeom>
            <a:solidFill>
              <a:srgbClr val="FFDE59"/>
            </a:solidFill>
          </p:spPr>
        </p:sp>
        <p:sp>
          <p:nvSpPr>
            <p:cNvPr id="15" name="TextBox 7">
              <a:extLst>
                <a:ext uri="{FF2B5EF4-FFF2-40B4-BE49-F238E27FC236}">
                  <a16:creationId xmlns:a16="http://schemas.microsoft.com/office/drawing/2014/main" id="{F0DFEAE7-8A8B-AF4D-92F0-8DD47539AE1A}"/>
                </a:ext>
              </a:extLst>
            </p:cNvPr>
            <p:cNvSpPr txBox="1"/>
            <p:nvPr/>
          </p:nvSpPr>
          <p:spPr>
            <a:xfrm>
              <a:off x="0" y="38100"/>
              <a:ext cx="335883" cy="2117369"/>
            </a:xfrm>
            <a:prstGeom prst="rect">
              <a:avLst/>
            </a:prstGeom>
          </p:spPr>
          <p:txBody>
            <a:bodyPr lIns="71846" tIns="71846" rIns="71846" bIns="71846" rtlCol="0" anchor="ctr"/>
            <a:lstStyle/>
            <a:p>
              <a:pPr algn="ctr">
                <a:lnSpc>
                  <a:spcPts val="1654"/>
                </a:lnSpc>
              </a:pPr>
              <a:endParaRPr/>
            </a:p>
          </p:txBody>
        </p:sp>
      </p:grpSp>
      <p:sp>
        <p:nvSpPr>
          <p:cNvPr id="2" name="Rectangle 1">
            <a:extLst>
              <a:ext uri="{FF2B5EF4-FFF2-40B4-BE49-F238E27FC236}">
                <a16:creationId xmlns:a16="http://schemas.microsoft.com/office/drawing/2014/main" id="{1C23ECAD-8E49-4AE6-E2A8-EE8C5E397B2F}"/>
              </a:ext>
            </a:extLst>
          </p:cNvPr>
          <p:cNvSpPr/>
          <p:nvPr/>
        </p:nvSpPr>
        <p:spPr>
          <a:xfrm>
            <a:off x="0" y="0"/>
            <a:ext cx="7556500" cy="1069200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Freeform 3">
            <a:extLst>
              <a:ext uri="{FF2B5EF4-FFF2-40B4-BE49-F238E27FC236}">
                <a16:creationId xmlns:a16="http://schemas.microsoft.com/office/drawing/2014/main" id="{486B29B3-1AF0-685F-887E-295710387A98}"/>
              </a:ext>
            </a:extLst>
          </p:cNvPr>
          <p:cNvSpPr/>
          <p:nvPr/>
        </p:nvSpPr>
        <p:spPr>
          <a:xfrm>
            <a:off x="571267" y="-368300"/>
            <a:ext cx="7105043" cy="11489196"/>
          </a:xfrm>
          <a:custGeom>
            <a:avLst/>
            <a:gdLst/>
            <a:ahLst/>
            <a:cxnLst/>
            <a:rect l="l" t="t" r="r" b="b"/>
            <a:pathLst>
              <a:path w="7105043" h="11489196">
                <a:moveTo>
                  <a:pt x="0" y="0"/>
                </a:moveTo>
                <a:lnTo>
                  <a:pt x="7105042" y="0"/>
                </a:lnTo>
                <a:lnTo>
                  <a:pt x="7105042" y="11489196"/>
                </a:lnTo>
                <a:lnTo>
                  <a:pt x="0" y="11489196"/>
                </a:lnTo>
                <a:lnTo>
                  <a:pt x="0" y="0"/>
                </a:lnTo>
                <a:close/>
              </a:path>
            </a:pathLst>
          </a:custGeom>
          <a:blipFill>
            <a:blip r:embed="rId2">
              <a:alphaModFix amt="5000"/>
            </a:blip>
            <a:stretch>
              <a:fillRect l="-15678" r="-9275"/>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sp>
      <p:sp>
        <p:nvSpPr>
          <p:cNvPr id="3" name="Freeform 3"/>
          <p:cNvSpPr/>
          <p:nvPr/>
        </p:nvSpPr>
        <p:spPr>
          <a:xfrm>
            <a:off x="571267" y="-398598"/>
            <a:ext cx="7105043" cy="11489196"/>
          </a:xfrm>
          <a:custGeom>
            <a:avLst/>
            <a:gdLst/>
            <a:ahLst/>
            <a:cxnLst/>
            <a:rect l="l" t="t" r="r" b="b"/>
            <a:pathLst>
              <a:path w="7105043" h="11489196">
                <a:moveTo>
                  <a:pt x="0" y="0"/>
                </a:moveTo>
                <a:lnTo>
                  <a:pt x="7105042" y="0"/>
                </a:lnTo>
                <a:lnTo>
                  <a:pt x="7105042" y="11489196"/>
                </a:lnTo>
                <a:lnTo>
                  <a:pt x="0" y="11489196"/>
                </a:lnTo>
                <a:lnTo>
                  <a:pt x="0" y="0"/>
                </a:lnTo>
                <a:close/>
              </a:path>
            </a:pathLst>
          </a:custGeom>
          <a:blipFill>
            <a:blip r:embed="rId3">
              <a:alphaModFix amt="5000"/>
            </a:blip>
            <a:stretch>
              <a:fillRect l="-15678" r="-9275"/>
            </a:stretch>
          </a:blipFill>
        </p:spPr>
      </p:sp>
      <p:sp>
        <p:nvSpPr>
          <p:cNvPr id="7" name="TextBox 7"/>
          <p:cNvSpPr txBox="1"/>
          <p:nvPr/>
        </p:nvSpPr>
        <p:spPr>
          <a:xfrm>
            <a:off x="1868940" y="976921"/>
            <a:ext cx="5512540" cy="5668218"/>
          </a:xfrm>
          <a:prstGeom prst="rect">
            <a:avLst/>
          </a:prstGeom>
        </p:spPr>
        <p:txBody>
          <a:bodyPr wrap="square" lIns="0" tIns="0" rIns="0" bIns="0" rtlCol="0" anchor="t">
            <a:spAutoFit/>
          </a:bodyPr>
          <a:lstStyle/>
          <a:p>
            <a:pPr algn="l">
              <a:lnSpc>
                <a:spcPts val="2324"/>
              </a:lnSpc>
            </a:pPr>
            <a:r>
              <a:rPr lang="en-US" sz="1660" b="1" u="sng" dirty="0">
                <a:solidFill>
                  <a:srgbClr val="FFFFFF"/>
                </a:solidFill>
                <a:latin typeface="Poppins Bold"/>
                <a:ea typeface="Poppins Bold"/>
                <a:cs typeface="Poppins Bold"/>
                <a:sym typeface="Poppins Bold"/>
              </a:rPr>
              <a:t>Call for Abstract (Poster Presentation)</a:t>
            </a:r>
          </a:p>
          <a:p>
            <a:pPr algn="just">
              <a:lnSpc>
                <a:spcPts val="1904"/>
              </a:lnSpc>
            </a:pPr>
            <a:r>
              <a:rPr lang="en-US" sz="1360" dirty="0">
                <a:solidFill>
                  <a:srgbClr val="FFFFFF"/>
                </a:solidFill>
                <a:latin typeface="Poppins Light"/>
                <a:ea typeface="Poppins Light"/>
                <a:cs typeface="Poppins Light"/>
                <a:sym typeface="Poppins Light"/>
              </a:rPr>
              <a:t>Participants are invited to submit abstracts of their  unpublished research work (maximum 300 words &amp; 06 keywords) that should be written in Times New Roman font,  double line spacing with Times New Roman 12 font size using Microsoft word. </a:t>
            </a:r>
          </a:p>
          <a:p>
            <a:pPr algn="l">
              <a:lnSpc>
                <a:spcPts val="1904"/>
              </a:lnSpc>
            </a:pPr>
            <a:r>
              <a:rPr lang="en-US" sz="1360" dirty="0">
                <a:solidFill>
                  <a:srgbClr val="FFFFFF"/>
                </a:solidFill>
                <a:latin typeface="Poppins Light"/>
                <a:ea typeface="Poppins Light"/>
                <a:cs typeface="Poppins Light"/>
                <a:sym typeface="Poppins Light"/>
              </a:rPr>
              <a:t>Presenting authors must be highlighted by asterisk (*) with complete mailing address. </a:t>
            </a:r>
          </a:p>
          <a:p>
            <a:pPr algn="l">
              <a:lnSpc>
                <a:spcPts val="1904"/>
              </a:lnSpc>
            </a:pPr>
            <a:r>
              <a:rPr lang="en-US" sz="1360" dirty="0">
                <a:solidFill>
                  <a:srgbClr val="FFFFFF"/>
                </a:solidFill>
                <a:latin typeface="Poppins Light"/>
                <a:ea typeface="Poppins Light"/>
                <a:cs typeface="Poppins Light"/>
                <a:sym typeface="Poppins Light"/>
              </a:rPr>
              <a:t>Email your abstract on nsbcs2026@gmail.com on or before 26/01/2026.</a:t>
            </a:r>
          </a:p>
          <a:p>
            <a:pPr algn="l">
              <a:lnSpc>
                <a:spcPts val="2184"/>
              </a:lnSpc>
            </a:pPr>
            <a:endParaRPr lang="en-US" sz="1360" dirty="0">
              <a:solidFill>
                <a:srgbClr val="FFFFFF"/>
              </a:solidFill>
              <a:latin typeface="Poppins Light"/>
              <a:ea typeface="Poppins Light"/>
              <a:cs typeface="Poppins Light"/>
              <a:sym typeface="Poppins Light"/>
            </a:endParaRPr>
          </a:p>
          <a:p>
            <a:pPr algn="l">
              <a:lnSpc>
                <a:spcPts val="2324"/>
              </a:lnSpc>
            </a:pPr>
            <a:r>
              <a:rPr lang="en-US" sz="1660" b="1" u="sng" dirty="0">
                <a:solidFill>
                  <a:srgbClr val="FFFFFF"/>
                </a:solidFill>
                <a:latin typeface="Poppins Bold"/>
                <a:ea typeface="Poppins Bold"/>
                <a:cs typeface="Poppins Bold"/>
                <a:sym typeface="Poppins Bold"/>
              </a:rPr>
              <a:t>Guidelines for Poster Presentation</a:t>
            </a:r>
          </a:p>
          <a:p>
            <a:pPr algn="l">
              <a:lnSpc>
                <a:spcPts val="1904"/>
              </a:lnSpc>
            </a:pPr>
            <a:r>
              <a:rPr lang="en-US" sz="1360" dirty="0">
                <a:solidFill>
                  <a:srgbClr val="FFFFFF"/>
                </a:solidFill>
                <a:latin typeface="Poppins Light"/>
                <a:ea typeface="Poppins Light"/>
                <a:cs typeface="Poppins Light"/>
                <a:sym typeface="Poppins Light"/>
              </a:rPr>
              <a:t> Participants are requested to prepare their posters that should not exceed the dimension 90cm x 120cm (width x length). </a:t>
            </a:r>
          </a:p>
          <a:p>
            <a:pPr algn="just">
              <a:lnSpc>
                <a:spcPts val="1904"/>
              </a:lnSpc>
            </a:pPr>
            <a:r>
              <a:rPr lang="en-US" sz="1360" dirty="0">
                <a:solidFill>
                  <a:srgbClr val="FFFFFF"/>
                </a:solidFill>
                <a:latin typeface="Poppins Light"/>
                <a:ea typeface="Poppins Light"/>
                <a:cs typeface="Poppins Light"/>
                <a:sym typeface="Poppins Light"/>
              </a:rPr>
              <a:t>Poster should be furnished with the title, authors name, affiliation, introduction, material and methods, results and discussion, conclusion and references. Clear pictures, diagrams, graphs and short tables are highly encouraged to use in posters to win the best poster prize in chemical sciences and biological </a:t>
            </a:r>
          </a:p>
          <a:p>
            <a:pPr algn="just">
              <a:lnSpc>
                <a:spcPts val="1904"/>
              </a:lnSpc>
            </a:pPr>
            <a:r>
              <a:rPr lang="en-US" sz="1360" dirty="0">
                <a:solidFill>
                  <a:srgbClr val="FFFFFF"/>
                </a:solidFill>
                <a:latin typeface="Poppins Light"/>
                <a:ea typeface="Poppins Light"/>
                <a:cs typeface="Poppins Light"/>
                <a:sym typeface="Poppins Light"/>
              </a:rPr>
              <a:t>sciences. </a:t>
            </a:r>
          </a:p>
          <a:p>
            <a:pPr algn="l">
              <a:lnSpc>
                <a:spcPts val="1904"/>
              </a:lnSpc>
            </a:pPr>
            <a:r>
              <a:rPr lang="en-US" sz="1360" dirty="0">
                <a:solidFill>
                  <a:srgbClr val="FFFFFF"/>
                </a:solidFill>
                <a:latin typeface="Poppins Light"/>
                <a:ea typeface="Poppins Light"/>
                <a:cs typeface="Poppins Light"/>
                <a:sym typeface="Poppins Light"/>
              </a:rPr>
              <a:t>The presenting author is entitled for the poster presentation certificate. </a:t>
            </a:r>
          </a:p>
          <a:p>
            <a:pPr algn="ctr">
              <a:lnSpc>
                <a:spcPts val="1624"/>
              </a:lnSpc>
            </a:pPr>
            <a:endParaRPr lang="en-US" sz="1360" dirty="0">
              <a:solidFill>
                <a:srgbClr val="FFFFFF"/>
              </a:solidFill>
              <a:latin typeface="Poppins Light"/>
              <a:ea typeface="Poppins Light"/>
              <a:cs typeface="Poppins Light"/>
              <a:sym typeface="Poppins Light"/>
            </a:endParaRPr>
          </a:p>
          <a:p>
            <a:pPr algn="ctr">
              <a:lnSpc>
                <a:spcPts val="1624"/>
              </a:lnSpc>
              <a:spcBef>
                <a:spcPct val="0"/>
              </a:spcBef>
            </a:pPr>
            <a:endParaRPr lang="en-US" sz="1360" dirty="0">
              <a:solidFill>
                <a:srgbClr val="FFFFFF"/>
              </a:solidFill>
              <a:latin typeface="Poppins Light"/>
              <a:ea typeface="Poppins Light"/>
              <a:cs typeface="Poppins Light"/>
              <a:sym typeface="Poppins Light"/>
            </a:endParaRPr>
          </a:p>
        </p:txBody>
      </p:sp>
      <p:sp>
        <p:nvSpPr>
          <p:cNvPr id="8" name="Freeform 8"/>
          <p:cNvSpPr/>
          <p:nvPr/>
        </p:nvSpPr>
        <p:spPr>
          <a:xfrm>
            <a:off x="0" y="1024545"/>
            <a:ext cx="1835002" cy="1963659"/>
          </a:xfrm>
          <a:custGeom>
            <a:avLst/>
            <a:gdLst/>
            <a:ahLst/>
            <a:cxnLst/>
            <a:rect l="l" t="t" r="r" b="b"/>
            <a:pathLst>
              <a:path w="1532390" h="1712168">
                <a:moveTo>
                  <a:pt x="0" y="0"/>
                </a:moveTo>
                <a:lnTo>
                  <a:pt x="1532390" y="0"/>
                </a:lnTo>
                <a:lnTo>
                  <a:pt x="1532390" y="1712167"/>
                </a:lnTo>
                <a:lnTo>
                  <a:pt x="0" y="1712167"/>
                </a:lnTo>
                <a:lnTo>
                  <a:pt x="0" y="0"/>
                </a:lnTo>
                <a:close/>
              </a:path>
            </a:pathLst>
          </a:custGeom>
          <a:blipFill>
            <a:blip r:embed="rId4"/>
            <a:stretch>
              <a:fillRect/>
            </a:stretch>
          </a:blipFill>
        </p:spPr>
      </p:sp>
      <p:sp>
        <p:nvSpPr>
          <p:cNvPr id="9" name="Freeform 9"/>
          <p:cNvSpPr/>
          <p:nvPr/>
        </p:nvSpPr>
        <p:spPr>
          <a:xfrm>
            <a:off x="33938" y="3313985"/>
            <a:ext cx="1835002" cy="1963660"/>
          </a:xfrm>
          <a:custGeom>
            <a:avLst/>
            <a:gdLst/>
            <a:ahLst/>
            <a:cxnLst/>
            <a:rect l="l" t="t" r="r" b="b"/>
            <a:pathLst>
              <a:path w="1498452" h="1644615">
                <a:moveTo>
                  <a:pt x="0" y="0"/>
                </a:moveTo>
                <a:lnTo>
                  <a:pt x="1498452" y="0"/>
                </a:lnTo>
                <a:lnTo>
                  <a:pt x="1498452" y="1644615"/>
                </a:lnTo>
                <a:lnTo>
                  <a:pt x="0" y="1644615"/>
                </a:lnTo>
                <a:lnTo>
                  <a:pt x="0" y="0"/>
                </a:lnTo>
                <a:close/>
              </a:path>
            </a:pathLst>
          </a:custGeom>
          <a:blipFill>
            <a:blip r:embed="rId5"/>
            <a:stretch>
              <a:fillRect l="-774" r="-774" b="-3378"/>
            </a:stretch>
          </a:blipFill>
        </p:spPr>
      </p:sp>
      <p:sp>
        <p:nvSpPr>
          <p:cNvPr id="10" name="TextBox 10"/>
          <p:cNvSpPr txBox="1"/>
          <p:nvPr/>
        </p:nvSpPr>
        <p:spPr>
          <a:xfrm>
            <a:off x="2491799" y="6422837"/>
            <a:ext cx="2859639" cy="400340"/>
          </a:xfrm>
          <a:prstGeom prst="rect">
            <a:avLst/>
          </a:prstGeom>
        </p:spPr>
        <p:txBody>
          <a:bodyPr lIns="0" tIns="0" rIns="0" bIns="0" rtlCol="0" anchor="t">
            <a:spAutoFit/>
          </a:bodyPr>
          <a:lstStyle/>
          <a:p>
            <a:pPr algn="just">
              <a:lnSpc>
                <a:spcPts val="3133"/>
              </a:lnSpc>
              <a:spcBef>
                <a:spcPct val="0"/>
              </a:spcBef>
            </a:pPr>
            <a:r>
              <a:rPr lang="en-US" sz="2238" b="1" u="sng" dirty="0">
                <a:solidFill>
                  <a:srgbClr val="FFDE59"/>
                </a:solidFill>
                <a:latin typeface="Poppins Bold"/>
                <a:ea typeface="Poppins Bold"/>
                <a:cs typeface="Poppins Bold"/>
                <a:sym typeface="Poppins Bold"/>
              </a:rPr>
              <a:t>IMPORTANT DATES</a:t>
            </a:r>
          </a:p>
        </p:txBody>
      </p:sp>
      <p:graphicFrame>
        <p:nvGraphicFramePr>
          <p:cNvPr id="11" name="Table 11"/>
          <p:cNvGraphicFramePr>
            <a:graphicFrameLocks noGrp="1"/>
          </p:cNvGraphicFramePr>
          <p:nvPr>
            <p:extLst>
              <p:ext uri="{D42A27DB-BD31-4B8C-83A1-F6EECF244321}">
                <p14:modId xmlns:p14="http://schemas.microsoft.com/office/powerpoint/2010/main" val="1664751595"/>
              </p:ext>
            </p:extLst>
          </p:nvPr>
        </p:nvGraphicFramePr>
        <p:xfrm>
          <a:off x="635988" y="7017953"/>
          <a:ext cx="6571262" cy="2330309"/>
        </p:xfrm>
        <a:graphic>
          <a:graphicData uri="http://schemas.openxmlformats.org/drawingml/2006/table">
            <a:tbl>
              <a:tblPr/>
              <a:tblGrid>
                <a:gridCol w="3424591">
                  <a:extLst>
                    <a:ext uri="{9D8B030D-6E8A-4147-A177-3AD203B41FA5}">
                      <a16:colId xmlns:a16="http://schemas.microsoft.com/office/drawing/2014/main" val="20000"/>
                    </a:ext>
                  </a:extLst>
                </a:gridCol>
                <a:gridCol w="3146671">
                  <a:extLst>
                    <a:ext uri="{9D8B030D-6E8A-4147-A177-3AD203B41FA5}">
                      <a16:colId xmlns:a16="http://schemas.microsoft.com/office/drawing/2014/main" val="20001"/>
                    </a:ext>
                  </a:extLst>
                </a:gridCol>
              </a:tblGrid>
              <a:tr h="863660">
                <a:tc>
                  <a:txBody>
                    <a:bodyPr/>
                    <a:lstStyle/>
                    <a:p>
                      <a:pPr algn="ctr">
                        <a:lnSpc>
                          <a:spcPts val="2365"/>
                        </a:lnSpc>
                        <a:defRPr/>
                      </a:pPr>
                      <a:r>
                        <a:rPr lang="en-US" sz="1689" b="1" dirty="0">
                          <a:solidFill>
                            <a:srgbClr val="FFDE59"/>
                          </a:solidFill>
                          <a:latin typeface="Canva Sans Bold"/>
                          <a:ea typeface="Canva Sans Bold"/>
                          <a:cs typeface="Canva Sans Bold"/>
                          <a:sym typeface="Canva Sans Bold"/>
                        </a:rPr>
                        <a:t>Registration &amp; Abstract Submission Opens On </a:t>
                      </a:r>
                      <a:endParaRPr lang="en-US" sz="1100" dirty="0"/>
                    </a:p>
                  </a:txBody>
                  <a:tcPr marL="103772" marR="103772" marT="103772" marB="103772" anchor="ctr">
                    <a:lnL w="17295" cap="flat" cmpd="sng" algn="ctr">
                      <a:solidFill>
                        <a:srgbClr val="FFDE59"/>
                      </a:solidFill>
                      <a:prstDash val="solid"/>
                      <a:round/>
                      <a:headEnd type="none" w="med" len="med"/>
                      <a:tailEnd type="none" w="med" len="med"/>
                    </a:lnL>
                    <a:lnR w="17295" cap="flat" cmpd="sng" algn="ctr">
                      <a:solidFill>
                        <a:srgbClr val="FFDE59"/>
                      </a:solidFill>
                      <a:prstDash val="solid"/>
                      <a:round/>
                      <a:headEnd type="none" w="med" len="med"/>
                      <a:tailEnd type="none" w="med" len="med"/>
                    </a:lnR>
                    <a:lnT w="17295" cap="flat" cmpd="sng" algn="ctr">
                      <a:solidFill>
                        <a:srgbClr val="FFDE59"/>
                      </a:solidFill>
                      <a:prstDash val="solid"/>
                      <a:round/>
                      <a:headEnd type="none" w="med" len="med"/>
                      <a:tailEnd type="none" w="med" len="med"/>
                    </a:lnT>
                    <a:lnB w="17295" cap="flat" cmpd="sng" algn="ctr">
                      <a:solidFill>
                        <a:srgbClr val="FFDE59"/>
                      </a:solidFill>
                      <a:prstDash val="solid"/>
                      <a:round/>
                      <a:headEnd type="none" w="med" len="med"/>
                      <a:tailEnd type="none" w="med" len="med"/>
                    </a:lnB>
                  </a:tcPr>
                </a:tc>
                <a:tc>
                  <a:txBody>
                    <a:bodyPr/>
                    <a:lstStyle/>
                    <a:p>
                      <a:pPr algn="ctr">
                        <a:lnSpc>
                          <a:spcPts val="2365"/>
                        </a:lnSpc>
                        <a:defRPr/>
                      </a:pPr>
                      <a:r>
                        <a:rPr lang="en-US" sz="1689" b="1" dirty="0">
                          <a:solidFill>
                            <a:srgbClr val="FFDE59"/>
                          </a:solidFill>
                          <a:latin typeface="Canva Sans Bold"/>
                          <a:ea typeface="Canva Sans Bold"/>
                          <a:cs typeface="Canva Sans Bold"/>
                          <a:sym typeface="Canva Sans Bold"/>
                        </a:rPr>
                        <a:t>11</a:t>
                      </a:r>
                      <a:r>
                        <a:rPr lang="en-US" sz="1689" b="1" baseline="30000" dirty="0">
                          <a:solidFill>
                            <a:srgbClr val="FFDE59"/>
                          </a:solidFill>
                          <a:latin typeface="Canva Sans Bold"/>
                          <a:ea typeface="Canva Sans Bold"/>
                          <a:cs typeface="Canva Sans Bold"/>
                          <a:sym typeface="Canva Sans Bold"/>
                        </a:rPr>
                        <a:t>th </a:t>
                      </a:r>
                      <a:r>
                        <a:rPr lang="en-US" sz="1689" b="1" dirty="0">
                          <a:solidFill>
                            <a:srgbClr val="FFDE59"/>
                          </a:solidFill>
                          <a:latin typeface="Canva Sans Bold"/>
                          <a:ea typeface="Canva Sans Bold"/>
                          <a:cs typeface="Canva Sans Bold"/>
                          <a:sym typeface="Canva Sans Bold"/>
                        </a:rPr>
                        <a:t>December 2025</a:t>
                      </a:r>
                      <a:endParaRPr lang="en-US" sz="1100" dirty="0"/>
                    </a:p>
                  </a:txBody>
                  <a:tcPr marL="103772" marR="103772" marT="103772" marB="103772" anchor="ctr">
                    <a:lnL w="17295" cap="flat" cmpd="sng" algn="ctr">
                      <a:solidFill>
                        <a:srgbClr val="FFDE59"/>
                      </a:solidFill>
                      <a:prstDash val="solid"/>
                      <a:round/>
                      <a:headEnd type="none" w="med" len="med"/>
                      <a:tailEnd type="none" w="med" len="med"/>
                    </a:lnL>
                    <a:lnR w="17295" cap="flat" cmpd="sng" algn="ctr">
                      <a:solidFill>
                        <a:srgbClr val="FFDE59"/>
                      </a:solidFill>
                      <a:prstDash val="solid"/>
                      <a:round/>
                      <a:headEnd type="none" w="med" len="med"/>
                      <a:tailEnd type="none" w="med" len="med"/>
                    </a:lnR>
                    <a:lnT w="17295" cap="flat" cmpd="sng" algn="ctr">
                      <a:solidFill>
                        <a:srgbClr val="FFDE59"/>
                      </a:solidFill>
                      <a:prstDash val="solid"/>
                      <a:round/>
                      <a:headEnd type="none" w="med" len="med"/>
                      <a:tailEnd type="none" w="med" len="med"/>
                    </a:lnT>
                    <a:lnB w="17295" cap="flat" cmpd="sng" algn="ctr">
                      <a:solidFill>
                        <a:srgbClr val="FFDE59"/>
                      </a:solidFill>
                      <a:prstDash val="solid"/>
                      <a:round/>
                      <a:headEnd type="none" w="med" len="med"/>
                      <a:tailEnd type="none" w="med" len="med"/>
                    </a:lnB>
                  </a:tcPr>
                </a:tc>
                <a:extLst>
                  <a:ext uri="{0D108BD9-81ED-4DB2-BD59-A6C34878D82A}">
                    <a16:rowId xmlns:a16="http://schemas.microsoft.com/office/drawing/2014/main" val="10000"/>
                  </a:ext>
                </a:extLst>
              </a:tr>
              <a:tr h="863660">
                <a:tc>
                  <a:txBody>
                    <a:bodyPr/>
                    <a:lstStyle/>
                    <a:p>
                      <a:pPr algn="ctr">
                        <a:lnSpc>
                          <a:spcPts val="2365"/>
                        </a:lnSpc>
                        <a:defRPr/>
                      </a:pPr>
                      <a:r>
                        <a:rPr lang="en-US" sz="1689" b="1">
                          <a:solidFill>
                            <a:srgbClr val="FFDE59"/>
                          </a:solidFill>
                          <a:latin typeface="Canva Sans Bold"/>
                          <a:ea typeface="Canva Sans Bold"/>
                          <a:cs typeface="Canva Sans Bold"/>
                          <a:sym typeface="Canva Sans Bold"/>
                        </a:rPr>
                        <a:t>Registration &amp; Abstract Submission Closes On</a:t>
                      </a:r>
                      <a:endParaRPr lang="en-US" sz="1100"/>
                    </a:p>
                  </a:txBody>
                  <a:tcPr marL="103772" marR="103772" marT="103772" marB="103772" anchor="ctr">
                    <a:lnL w="17295" cap="flat" cmpd="sng" algn="ctr">
                      <a:solidFill>
                        <a:srgbClr val="FFDE59"/>
                      </a:solidFill>
                      <a:prstDash val="solid"/>
                      <a:round/>
                      <a:headEnd type="none" w="med" len="med"/>
                      <a:tailEnd type="none" w="med" len="med"/>
                    </a:lnL>
                    <a:lnR w="17295" cap="flat" cmpd="sng" algn="ctr">
                      <a:solidFill>
                        <a:srgbClr val="FFDE59"/>
                      </a:solidFill>
                      <a:prstDash val="solid"/>
                      <a:round/>
                      <a:headEnd type="none" w="med" len="med"/>
                      <a:tailEnd type="none" w="med" len="med"/>
                    </a:lnR>
                    <a:lnT w="17295" cap="flat" cmpd="sng" algn="ctr">
                      <a:solidFill>
                        <a:srgbClr val="FFDE59"/>
                      </a:solidFill>
                      <a:prstDash val="solid"/>
                      <a:round/>
                      <a:headEnd type="none" w="med" len="med"/>
                      <a:tailEnd type="none" w="med" len="med"/>
                    </a:lnT>
                    <a:lnB w="17295" cap="flat" cmpd="sng" algn="ctr">
                      <a:solidFill>
                        <a:srgbClr val="FFDE59"/>
                      </a:solidFill>
                      <a:prstDash val="solid"/>
                      <a:round/>
                      <a:headEnd type="none" w="med" len="med"/>
                      <a:tailEnd type="none" w="med" len="med"/>
                    </a:lnB>
                  </a:tcPr>
                </a:tc>
                <a:tc>
                  <a:txBody>
                    <a:bodyPr/>
                    <a:lstStyle/>
                    <a:p>
                      <a:pPr algn="ctr">
                        <a:lnSpc>
                          <a:spcPts val="2365"/>
                        </a:lnSpc>
                        <a:defRPr/>
                      </a:pPr>
                      <a:r>
                        <a:rPr lang="en-US" sz="1689" b="1" dirty="0">
                          <a:solidFill>
                            <a:srgbClr val="FFDE59"/>
                          </a:solidFill>
                          <a:latin typeface="Canva Sans Bold"/>
                          <a:ea typeface="Canva Sans Bold"/>
                          <a:cs typeface="Canva Sans Bold"/>
                          <a:sym typeface="Canva Sans Bold"/>
                        </a:rPr>
                        <a:t>26</a:t>
                      </a:r>
                      <a:r>
                        <a:rPr lang="en-US" sz="1689" b="1" baseline="30000" dirty="0">
                          <a:solidFill>
                            <a:srgbClr val="FFDE59"/>
                          </a:solidFill>
                          <a:latin typeface="Canva Sans Bold"/>
                          <a:ea typeface="Canva Sans Bold"/>
                          <a:cs typeface="Canva Sans Bold"/>
                          <a:sym typeface="Canva Sans Bold"/>
                        </a:rPr>
                        <a:t>th</a:t>
                      </a:r>
                      <a:r>
                        <a:rPr lang="en-US" sz="1689" b="1" dirty="0">
                          <a:solidFill>
                            <a:srgbClr val="FFDE59"/>
                          </a:solidFill>
                          <a:latin typeface="Canva Sans Bold"/>
                          <a:ea typeface="Canva Sans Bold"/>
                          <a:cs typeface="Canva Sans Bold"/>
                          <a:sym typeface="Canva Sans Bold"/>
                        </a:rPr>
                        <a:t> January 2026</a:t>
                      </a:r>
                      <a:endParaRPr lang="en-US" sz="1100" dirty="0"/>
                    </a:p>
                  </a:txBody>
                  <a:tcPr marL="103772" marR="103772" marT="103772" marB="103772" anchor="ctr">
                    <a:lnL w="17295" cap="flat" cmpd="sng" algn="ctr">
                      <a:solidFill>
                        <a:srgbClr val="FFDE59"/>
                      </a:solidFill>
                      <a:prstDash val="solid"/>
                      <a:round/>
                      <a:headEnd type="none" w="med" len="med"/>
                      <a:tailEnd type="none" w="med" len="med"/>
                    </a:lnL>
                    <a:lnR w="17295" cap="flat" cmpd="sng" algn="ctr">
                      <a:solidFill>
                        <a:srgbClr val="FFDE59"/>
                      </a:solidFill>
                      <a:prstDash val="solid"/>
                      <a:round/>
                      <a:headEnd type="none" w="med" len="med"/>
                      <a:tailEnd type="none" w="med" len="med"/>
                    </a:lnR>
                    <a:lnT w="17295" cap="flat" cmpd="sng" algn="ctr">
                      <a:solidFill>
                        <a:srgbClr val="FFDE59"/>
                      </a:solidFill>
                      <a:prstDash val="solid"/>
                      <a:round/>
                      <a:headEnd type="none" w="med" len="med"/>
                      <a:tailEnd type="none" w="med" len="med"/>
                    </a:lnT>
                    <a:lnB w="17295" cap="flat" cmpd="sng" algn="ctr">
                      <a:solidFill>
                        <a:srgbClr val="FFDE59"/>
                      </a:solidFill>
                      <a:prstDash val="solid"/>
                      <a:round/>
                      <a:headEnd type="none" w="med" len="med"/>
                      <a:tailEnd type="none" w="med" len="med"/>
                    </a:lnB>
                  </a:tcPr>
                </a:tc>
                <a:extLst>
                  <a:ext uri="{0D108BD9-81ED-4DB2-BD59-A6C34878D82A}">
                    <a16:rowId xmlns:a16="http://schemas.microsoft.com/office/drawing/2014/main" val="10001"/>
                  </a:ext>
                </a:extLst>
              </a:tr>
              <a:tr h="602989">
                <a:tc>
                  <a:txBody>
                    <a:bodyPr/>
                    <a:lstStyle/>
                    <a:p>
                      <a:pPr algn="ctr">
                        <a:lnSpc>
                          <a:spcPts val="2365"/>
                        </a:lnSpc>
                        <a:defRPr/>
                      </a:pPr>
                      <a:r>
                        <a:rPr lang="en-US" sz="1689" b="1" dirty="0">
                          <a:solidFill>
                            <a:srgbClr val="FFDE59"/>
                          </a:solidFill>
                          <a:latin typeface="Canva Sans Bold"/>
                          <a:ea typeface="Canva Sans Bold"/>
                          <a:cs typeface="Canva Sans Bold"/>
                          <a:sym typeface="Canva Sans Bold"/>
                        </a:rPr>
                        <a:t>Confirmation OF Acceptance </a:t>
                      </a:r>
                      <a:endParaRPr lang="en-US" sz="1100" dirty="0"/>
                    </a:p>
                  </a:txBody>
                  <a:tcPr marL="103772" marR="103772" marT="103772" marB="103772" anchor="ctr">
                    <a:lnL w="17295" cap="flat" cmpd="sng" algn="ctr">
                      <a:solidFill>
                        <a:srgbClr val="FFDE59"/>
                      </a:solidFill>
                      <a:prstDash val="solid"/>
                      <a:round/>
                      <a:headEnd type="none" w="med" len="med"/>
                      <a:tailEnd type="none" w="med" len="med"/>
                    </a:lnL>
                    <a:lnR w="17295" cap="flat" cmpd="sng" algn="ctr">
                      <a:solidFill>
                        <a:srgbClr val="FFDE59"/>
                      </a:solidFill>
                      <a:prstDash val="solid"/>
                      <a:round/>
                      <a:headEnd type="none" w="med" len="med"/>
                      <a:tailEnd type="none" w="med" len="med"/>
                    </a:lnR>
                    <a:lnT w="17295" cap="flat" cmpd="sng" algn="ctr">
                      <a:solidFill>
                        <a:srgbClr val="FFDE59"/>
                      </a:solidFill>
                      <a:prstDash val="solid"/>
                      <a:round/>
                      <a:headEnd type="none" w="med" len="med"/>
                      <a:tailEnd type="none" w="med" len="med"/>
                    </a:lnT>
                    <a:lnB w="17295" cap="flat" cmpd="sng" algn="ctr">
                      <a:solidFill>
                        <a:srgbClr val="FFDE59"/>
                      </a:solidFill>
                      <a:prstDash val="solid"/>
                      <a:round/>
                      <a:headEnd type="none" w="med" len="med"/>
                      <a:tailEnd type="none" w="med" len="med"/>
                    </a:lnB>
                  </a:tcPr>
                </a:tc>
                <a:tc>
                  <a:txBody>
                    <a:bodyPr/>
                    <a:lstStyle/>
                    <a:p>
                      <a:pPr algn="ctr">
                        <a:lnSpc>
                          <a:spcPts val="2365"/>
                        </a:lnSpc>
                        <a:defRPr/>
                      </a:pPr>
                      <a:r>
                        <a:rPr lang="en-US" sz="1689" b="1" dirty="0">
                          <a:solidFill>
                            <a:srgbClr val="FFDE59"/>
                          </a:solidFill>
                          <a:latin typeface="Canva Sans Bold"/>
                          <a:ea typeface="Canva Sans Bold"/>
                          <a:cs typeface="Canva Sans Bold"/>
                          <a:sym typeface="Canva Sans Bold"/>
                        </a:rPr>
                        <a:t>26</a:t>
                      </a:r>
                      <a:r>
                        <a:rPr lang="en-US" sz="1689" b="1" baseline="30000" dirty="0">
                          <a:solidFill>
                            <a:srgbClr val="FFDE59"/>
                          </a:solidFill>
                          <a:latin typeface="Canva Sans Bold"/>
                          <a:ea typeface="Canva Sans Bold"/>
                          <a:cs typeface="Canva Sans Bold"/>
                          <a:sym typeface="Canva Sans Bold"/>
                        </a:rPr>
                        <a:t>th</a:t>
                      </a:r>
                      <a:r>
                        <a:rPr lang="en-US" sz="1689" b="1" dirty="0">
                          <a:solidFill>
                            <a:srgbClr val="FFDE59"/>
                          </a:solidFill>
                          <a:latin typeface="Canva Sans Bold"/>
                          <a:ea typeface="Canva Sans Bold"/>
                          <a:cs typeface="Canva Sans Bold"/>
                          <a:sym typeface="Canva Sans Bold"/>
                        </a:rPr>
                        <a:t> January 2026</a:t>
                      </a:r>
                      <a:endParaRPr lang="en-US" sz="1100" dirty="0"/>
                    </a:p>
                  </a:txBody>
                  <a:tcPr marL="103772" marR="103772" marT="103772" marB="103772" anchor="ctr">
                    <a:lnL w="17295" cap="flat" cmpd="sng" algn="ctr">
                      <a:solidFill>
                        <a:srgbClr val="FFDE59"/>
                      </a:solidFill>
                      <a:prstDash val="solid"/>
                      <a:round/>
                      <a:headEnd type="none" w="med" len="med"/>
                      <a:tailEnd type="none" w="med" len="med"/>
                    </a:lnL>
                    <a:lnR w="17295" cap="flat" cmpd="sng" algn="ctr">
                      <a:solidFill>
                        <a:srgbClr val="FFDE59"/>
                      </a:solidFill>
                      <a:prstDash val="solid"/>
                      <a:round/>
                      <a:headEnd type="none" w="med" len="med"/>
                      <a:tailEnd type="none" w="med" len="med"/>
                    </a:lnR>
                    <a:lnT w="17295" cap="flat" cmpd="sng" algn="ctr">
                      <a:solidFill>
                        <a:srgbClr val="FFDE59"/>
                      </a:solidFill>
                      <a:prstDash val="solid"/>
                      <a:round/>
                      <a:headEnd type="none" w="med" len="med"/>
                      <a:tailEnd type="none" w="med" len="med"/>
                    </a:lnT>
                    <a:lnB w="17295" cap="flat" cmpd="sng" algn="ctr">
                      <a:solidFill>
                        <a:srgbClr val="FFDE59"/>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2" name="TextBox 12"/>
          <p:cNvSpPr txBox="1"/>
          <p:nvPr/>
        </p:nvSpPr>
        <p:spPr>
          <a:xfrm>
            <a:off x="209945" y="9468638"/>
            <a:ext cx="6997305" cy="549318"/>
          </a:xfrm>
          <a:prstGeom prst="rect">
            <a:avLst/>
          </a:prstGeom>
        </p:spPr>
        <p:txBody>
          <a:bodyPr wrap="square" lIns="0" tIns="0" rIns="0" bIns="0" rtlCol="0" anchor="t">
            <a:spAutoFit/>
          </a:bodyPr>
          <a:lstStyle/>
          <a:p>
            <a:pPr algn="ctr">
              <a:lnSpc>
                <a:spcPts val="2169"/>
              </a:lnSpc>
              <a:spcBef>
                <a:spcPct val="0"/>
              </a:spcBef>
            </a:pPr>
            <a:r>
              <a:rPr lang="en-US" sz="1549" dirty="0">
                <a:solidFill>
                  <a:srgbClr val="FFDE59"/>
                </a:solidFill>
                <a:latin typeface="Poppins Light"/>
                <a:ea typeface="Poppins Light"/>
                <a:cs typeface="Poppins Light"/>
                <a:sym typeface="Poppins Light"/>
              </a:rPr>
              <a:t>NOTE: Conference registration fee is non-refundable and non transferable.</a:t>
            </a:r>
          </a:p>
        </p:txBody>
      </p:sp>
      <p:pic>
        <p:nvPicPr>
          <p:cNvPr id="14" name="Picture 13">
            <a:extLst>
              <a:ext uri="{FF2B5EF4-FFF2-40B4-BE49-F238E27FC236}">
                <a16:creationId xmlns:a16="http://schemas.microsoft.com/office/drawing/2014/main" id="{6D27C497-A260-AD4D-B117-826BC2564FB6}"/>
              </a:ext>
            </a:extLst>
          </p:cNvPr>
          <p:cNvPicPr>
            <a:picLocks noChangeAspect="1"/>
          </p:cNvPicPr>
          <p:nvPr/>
        </p:nvPicPr>
        <p:blipFill>
          <a:blip r:embed="rId6" cstate="print">
            <a:clrChange>
              <a:clrFrom>
                <a:srgbClr val="FFECB9"/>
              </a:clrFrom>
              <a:clrTo>
                <a:srgbClr val="FFECB9">
                  <a:alpha val="0"/>
                </a:srgbClr>
              </a:clrTo>
            </a:clrChange>
            <a:biLevel thresh="50000"/>
            <a:extLst>
              <a:ext uri="{28A0092B-C50C-407E-A947-70E740481C1C}">
                <a14:useLocalDpi xmlns:a14="http://schemas.microsoft.com/office/drawing/2010/main" val="0"/>
              </a:ext>
            </a:extLst>
          </a:blip>
          <a:srcRect t="35901" b="35839"/>
          <a:stretch>
            <a:fillRect/>
          </a:stretch>
        </p:blipFill>
        <p:spPr>
          <a:xfrm>
            <a:off x="-336550" y="-20449"/>
            <a:ext cx="3174476" cy="474358"/>
          </a:xfrm>
          <a:prstGeom prst="rect">
            <a:avLst/>
          </a:prstGeom>
        </p:spPr>
      </p:pic>
      <p:cxnSp>
        <p:nvCxnSpPr>
          <p:cNvPr id="16" name="Straight Connector 15">
            <a:extLst>
              <a:ext uri="{FF2B5EF4-FFF2-40B4-BE49-F238E27FC236}">
                <a16:creationId xmlns:a16="http://schemas.microsoft.com/office/drawing/2014/main" id="{9058259D-97A9-7E77-ACC8-B660ECB3B4E2}"/>
              </a:ext>
            </a:extLst>
          </p:cNvPr>
          <p:cNvCxnSpPr>
            <a:cxnSpLocks/>
          </p:cNvCxnSpPr>
          <p:nvPr/>
        </p:nvCxnSpPr>
        <p:spPr>
          <a:xfrm>
            <a:off x="262025" y="469900"/>
            <a:ext cx="7173825" cy="0"/>
          </a:xfrm>
          <a:prstGeom prst="line">
            <a:avLst/>
          </a:prstGeom>
        </p:spPr>
        <p:style>
          <a:lnRef idx="1">
            <a:schemeClr val="dk1"/>
          </a:lnRef>
          <a:fillRef idx="0">
            <a:schemeClr val="dk1"/>
          </a:fillRef>
          <a:effectRef idx="0">
            <a:schemeClr val="dk1"/>
          </a:effectRef>
          <a:fontRef idx="minor">
            <a:schemeClr val="tx1"/>
          </a:fontRef>
        </p:style>
      </p:cxnSp>
      <p:grpSp>
        <p:nvGrpSpPr>
          <p:cNvPr id="17" name="Group 5">
            <a:extLst>
              <a:ext uri="{FF2B5EF4-FFF2-40B4-BE49-F238E27FC236}">
                <a16:creationId xmlns:a16="http://schemas.microsoft.com/office/drawing/2014/main" id="{01C52E5B-BEA9-D26A-D226-3A37C3643B62}"/>
              </a:ext>
            </a:extLst>
          </p:cNvPr>
          <p:cNvGrpSpPr/>
          <p:nvPr/>
        </p:nvGrpSpPr>
        <p:grpSpPr>
          <a:xfrm>
            <a:off x="-479214" y="5415756"/>
            <a:ext cx="934171" cy="5534708"/>
            <a:chOff x="0" y="0"/>
            <a:chExt cx="335883" cy="2155469"/>
          </a:xfrm>
        </p:grpSpPr>
        <p:sp>
          <p:nvSpPr>
            <p:cNvPr id="18" name="Freeform 6">
              <a:extLst>
                <a:ext uri="{FF2B5EF4-FFF2-40B4-BE49-F238E27FC236}">
                  <a16:creationId xmlns:a16="http://schemas.microsoft.com/office/drawing/2014/main" id="{8766D19A-BE63-E429-257B-BFC172FCA3C8}"/>
                </a:ext>
              </a:extLst>
            </p:cNvPr>
            <p:cNvSpPr/>
            <p:nvPr/>
          </p:nvSpPr>
          <p:spPr>
            <a:xfrm>
              <a:off x="0" y="0"/>
              <a:ext cx="335883" cy="2155468"/>
            </a:xfrm>
            <a:custGeom>
              <a:avLst/>
              <a:gdLst/>
              <a:ahLst/>
              <a:cxnLst/>
              <a:rect l="l" t="t" r="r" b="b"/>
              <a:pathLst>
                <a:path w="335883" h="2155468">
                  <a:moveTo>
                    <a:pt x="0" y="0"/>
                  </a:moveTo>
                  <a:lnTo>
                    <a:pt x="335883" y="0"/>
                  </a:lnTo>
                  <a:lnTo>
                    <a:pt x="335883" y="2155468"/>
                  </a:lnTo>
                  <a:lnTo>
                    <a:pt x="0" y="2155468"/>
                  </a:lnTo>
                  <a:close/>
                </a:path>
              </a:pathLst>
            </a:custGeom>
            <a:solidFill>
              <a:srgbClr val="FFDE59"/>
            </a:solidFill>
          </p:spPr>
        </p:sp>
        <p:sp>
          <p:nvSpPr>
            <p:cNvPr id="19" name="TextBox 7">
              <a:extLst>
                <a:ext uri="{FF2B5EF4-FFF2-40B4-BE49-F238E27FC236}">
                  <a16:creationId xmlns:a16="http://schemas.microsoft.com/office/drawing/2014/main" id="{3C8A1253-9A4F-BC0A-5347-0CD63E82438F}"/>
                </a:ext>
              </a:extLst>
            </p:cNvPr>
            <p:cNvSpPr txBox="1"/>
            <p:nvPr/>
          </p:nvSpPr>
          <p:spPr>
            <a:xfrm>
              <a:off x="0" y="38100"/>
              <a:ext cx="335883" cy="2117369"/>
            </a:xfrm>
            <a:prstGeom prst="rect">
              <a:avLst/>
            </a:prstGeom>
          </p:spPr>
          <p:txBody>
            <a:bodyPr lIns="71846" tIns="71846" rIns="71846" bIns="71846" rtlCol="0" anchor="ctr"/>
            <a:lstStyle/>
            <a:p>
              <a:pPr algn="ctr">
                <a:lnSpc>
                  <a:spcPts val="1654"/>
                </a:lnSpc>
              </a:pPr>
              <a:endParaRPr/>
            </a:p>
          </p:txBody>
        </p:sp>
      </p:grpSp>
      <p:grpSp>
        <p:nvGrpSpPr>
          <p:cNvPr id="20" name="Group 8">
            <a:extLst>
              <a:ext uri="{FF2B5EF4-FFF2-40B4-BE49-F238E27FC236}">
                <a16:creationId xmlns:a16="http://schemas.microsoft.com/office/drawing/2014/main" id="{12674BA3-D13F-5DCD-7024-3298C1BDD82F}"/>
              </a:ext>
            </a:extLst>
          </p:cNvPr>
          <p:cNvGrpSpPr/>
          <p:nvPr/>
        </p:nvGrpSpPr>
        <p:grpSpPr>
          <a:xfrm>
            <a:off x="6742138" y="10239510"/>
            <a:ext cx="934171" cy="538876"/>
            <a:chOff x="0" y="0"/>
            <a:chExt cx="335883" cy="193754"/>
          </a:xfrm>
        </p:grpSpPr>
        <p:sp>
          <p:nvSpPr>
            <p:cNvPr id="21" name="Freeform 9">
              <a:extLst>
                <a:ext uri="{FF2B5EF4-FFF2-40B4-BE49-F238E27FC236}">
                  <a16:creationId xmlns:a16="http://schemas.microsoft.com/office/drawing/2014/main" id="{E907B2F6-11CD-59C4-B4F9-808D0AEE2158}"/>
                </a:ext>
              </a:extLst>
            </p:cNvPr>
            <p:cNvSpPr/>
            <p:nvPr/>
          </p:nvSpPr>
          <p:spPr>
            <a:xfrm>
              <a:off x="0" y="0"/>
              <a:ext cx="335883" cy="193754"/>
            </a:xfrm>
            <a:custGeom>
              <a:avLst/>
              <a:gdLst/>
              <a:ahLst/>
              <a:cxnLst/>
              <a:rect l="l" t="t" r="r" b="b"/>
              <a:pathLst>
                <a:path w="335883" h="193754">
                  <a:moveTo>
                    <a:pt x="0" y="0"/>
                  </a:moveTo>
                  <a:lnTo>
                    <a:pt x="335883" y="0"/>
                  </a:lnTo>
                  <a:lnTo>
                    <a:pt x="335883" y="193754"/>
                  </a:lnTo>
                  <a:lnTo>
                    <a:pt x="0" y="193754"/>
                  </a:lnTo>
                  <a:close/>
                </a:path>
              </a:pathLst>
            </a:custGeom>
            <a:solidFill>
              <a:srgbClr val="FFDE59"/>
            </a:solidFill>
          </p:spPr>
        </p:sp>
        <p:sp>
          <p:nvSpPr>
            <p:cNvPr id="22" name="TextBox 10">
              <a:extLst>
                <a:ext uri="{FF2B5EF4-FFF2-40B4-BE49-F238E27FC236}">
                  <a16:creationId xmlns:a16="http://schemas.microsoft.com/office/drawing/2014/main" id="{47371DAD-CA1F-19DB-36C5-0811BECB1250}"/>
                </a:ext>
              </a:extLst>
            </p:cNvPr>
            <p:cNvSpPr txBox="1"/>
            <p:nvPr/>
          </p:nvSpPr>
          <p:spPr>
            <a:xfrm>
              <a:off x="0" y="38100"/>
              <a:ext cx="335883" cy="155654"/>
            </a:xfrm>
            <a:prstGeom prst="rect">
              <a:avLst/>
            </a:prstGeom>
          </p:spPr>
          <p:txBody>
            <a:bodyPr lIns="71846" tIns="71846" rIns="71846" bIns="71846" rtlCol="0" anchor="ctr"/>
            <a:lstStyle/>
            <a:p>
              <a:pPr algn="ctr">
                <a:lnSpc>
                  <a:spcPts val="1654"/>
                </a:lnSpc>
              </a:pPr>
              <a:endParaRPr/>
            </a:p>
          </p:txBody>
        </p:sp>
      </p:grpSp>
      <p:sp>
        <p:nvSpPr>
          <p:cNvPr id="4" name="Rectangle 3">
            <a:extLst>
              <a:ext uri="{FF2B5EF4-FFF2-40B4-BE49-F238E27FC236}">
                <a16:creationId xmlns:a16="http://schemas.microsoft.com/office/drawing/2014/main" id="{69CE97E2-B630-4EA6-8213-CC4B308C4682}"/>
              </a:ext>
            </a:extLst>
          </p:cNvPr>
          <p:cNvSpPr/>
          <p:nvPr/>
        </p:nvSpPr>
        <p:spPr>
          <a:xfrm>
            <a:off x="0" y="0"/>
            <a:ext cx="7556500" cy="1069200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sp>
      <p:sp>
        <p:nvSpPr>
          <p:cNvPr id="3" name="Freeform 3"/>
          <p:cNvSpPr/>
          <p:nvPr/>
        </p:nvSpPr>
        <p:spPr>
          <a:xfrm>
            <a:off x="756000" y="-260305"/>
            <a:ext cx="7105043" cy="11489196"/>
          </a:xfrm>
          <a:custGeom>
            <a:avLst/>
            <a:gdLst/>
            <a:ahLst/>
            <a:cxnLst/>
            <a:rect l="l" t="t" r="r" b="b"/>
            <a:pathLst>
              <a:path w="7105043" h="11489196">
                <a:moveTo>
                  <a:pt x="0" y="0"/>
                </a:moveTo>
                <a:lnTo>
                  <a:pt x="7105043" y="0"/>
                </a:lnTo>
                <a:lnTo>
                  <a:pt x="7105043" y="11489196"/>
                </a:lnTo>
                <a:lnTo>
                  <a:pt x="0" y="11489196"/>
                </a:lnTo>
                <a:lnTo>
                  <a:pt x="0" y="0"/>
                </a:lnTo>
                <a:close/>
              </a:path>
            </a:pathLst>
          </a:custGeom>
          <a:blipFill>
            <a:blip r:embed="rId3">
              <a:alphaModFix amt="5000"/>
            </a:blip>
            <a:stretch>
              <a:fillRect l="-15678" r="-9275"/>
            </a:stretch>
          </a:blipFill>
        </p:spPr>
      </p:sp>
      <p:sp>
        <p:nvSpPr>
          <p:cNvPr id="4" name="AutoShape 4"/>
          <p:cNvSpPr/>
          <p:nvPr/>
        </p:nvSpPr>
        <p:spPr>
          <a:xfrm>
            <a:off x="614062" y="9385300"/>
            <a:ext cx="1549850" cy="0"/>
          </a:xfrm>
          <a:prstGeom prst="line">
            <a:avLst/>
          </a:prstGeom>
          <a:ln w="9525" cap="flat">
            <a:solidFill>
              <a:srgbClr val="FFFFFF"/>
            </a:solidFill>
            <a:prstDash val="solid"/>
            <a:headEnd type="none" w="sm" len="sm"/>
            <a:tailEnd type="none" w="sm" len="sm"/>
          </a:ln>
        </p:spPr>
      </p:sp>
      <p:grpSp>
        <p:nvGrpSpPr>
          <p:cNvPr id="5" name="Group 5"/>
          <p:cNvGrpSpPr/>
          <p:nvPr/>
        </p:nvGrpSpPr>
        <p:grpSpPr>
          <a:xfrm>
            <a:off x="-479214" y="4955582"/>
            <a:ext cx="934171" cy="5994882"/>
            <a:chOff x="0" y="0"/>
            <a:chExt cx="335883" cy="2155469"/>
          </a:xfrm>
        </p:grpSpPr>
        <p:sp>
          <p:nvSpPr>
            <p:cNvPr id="6" name="Freeform 6"/>
            <p:cNvSpPr/>
            <p:nvPr/>
          </p:nvSpPr>
          <p:spPr>
            <a:xfrm>
              <a:off x="0" y="0"/>
              <a:ext cx="335883" cy="2155468"/>
            </a:xfrm>
            <a:custGeom>
              <a:avLst/>
              <a:gdLst/>
              <a:ahLst/>
              <a:cxnLst/>
              <a:rect l="l" t="t" r="r" b="b"/>
              <a:pathLst>
                <a:path w="335883" h="2155468">
                  <a:moveTo>
                    <a:pt x="0" y="0"/>
                  </a:moveTo>
                  <a:lnTo>
                    <a:pt x="335883" y="0"/>
                  </a:lnTo>
                  <a:lnTo>
                    <a:pt x="335883" y="2155468"/>
                  </a:lnTo>
                  <a:lnTo>
                    <a:pt x="0" y="2155468"/>
                  </a:lnTo>
                  <a:close/>
                </a:path>
              </a:pathLst>
            </a:custGeom>
            <a:solidFill>
              <a:srgbClr val="FFDE59"/>
            </a:solidFill>
          </p:spPr>
        </p:sp>
        <p:sp>
          <p:nvSpPr>
            <p:cNvPr id="7" name="TextBox 7"/>
            <p:cNvSpPr txBox="1"/>
            <p:nvPr/>
          </p:nvSpPr>
          <p:spPr>
            <a:xfrm>
              <a:off x="0" y="38100"/>
              <a:ext cx="335883" cy="2117369"/>
            </a:xfrm>
            <a:prstGeom prst="rect">
              <a:avLst/>
            </a:prstGeom>
          </p:spPr>
          <p:txBody>
            <a:bodyPr lIns="71846" tIns="71846" rIns="71846" bIns="71846" rtlCol="0" anchor="ctr"/>
            <a:lstStyle/>
            <a:p>
              <a:pPr algn="ctr">
                <a:lnSpc>
                  <a:spcPts val="1654"/>
                </a:lnSpc>
              </a:pPr>
              <a:endParaRPr/>
            </a:p>
          </p:txBody>
        </p:sp>
      </p:grpSp>
      <p:grpSp>
        <p:nvGrpSpPr>
          <p:cNvPr id="8" name="Group 8"/>
          <p:cNvGrpSpPr/>
          <p:nvPr/>
        </p:nvGrpSpPr>
        <p:grpSpPr>
          <a:xfrm>
            <a:off x="6742138" y="10239510"/>
            <a:ext cx="934171" cy="538876"/>
            <a:chOff x="0" y="0"/>
            <a:chExt cx="335883" cy="193754"/>
          </a:xfrm>
        </p:grpSpPr>
        <p:sp>
          <p:nvSpPr>
            <p:cNvPr id="9" name="Freeform 9"/>
            <p:cNvSpPr/>
            <p:nvPr/>
          </p:nvSpPr>
          <p:spPr>
            <a:xfrm>
              <a:off x="0" y="0"/>
              <a:ext cx="335883" cy="193754"/>
            </a:xfrm>
            <a:custGeom>
              <a:avLst/>
              <a:gdLst/>
              <a:ahLst/>
              <a:cxnLst/>
              <a:rect l="l" t="t" r="r" b="b"/>
              <a:pathLst>
                <a:path w="335883" h="193754">
                  <a:moveTo>
                    <a:pt x="0" y="0"/>
                  </a:moveTo>
                  <a:lnTo>
                    <a:pt x="335883" y="0"/>
                  </a:lnTo>
                  <a:lnTo>
                    <a:pt x="335883" y="193754"/>
                  </a:lnTo>
                  <a:lnTo>
                    <a:pt x="0" y="193754"/>
                  </a:lnTo>
                  <a:close/>
                </a:path>
              </a:pathLst>
            </a:custGeom>
            <a:solidFill>
              <a:srgbClr val="FFDE59"/>
            </a:solidFill>
          </p:spPr>
        </p:sp>
        <p:sp>
          <p:nvSpPr>
            <p:cNvPr id="10" name="TextBox 10"/>
            <p:cNvSpPr txBox="1"/>
            <p:nvPr/>
          </p:nvSpPr>
          <p:spPr>
            <a:xfrm>
              <a:off x="0" y="38100"/>
              <a:ext cx="335883" cy="155654"/>
            </a:xfrm>
            <a:prstGeom prst="rect">
              <a:avLst/>
            </a:prstGeom>
          </p:spPr>
          <p:txBody>
            <a:bodyPr lIns="71846" tIns="71846" rIns="71846" bIns="71846" rtlCol="0" anchor="ctr"/>
            <a:lstStyle/>
            <a:p>
              <a:pPr algn="ctr">
                <a:lnSpc>
                  <a:spcPts val="1654"/>
                </a:lnSpc>
              </a:pPr>
              <a:endParaRPr/>
            </a:p>
          </p:txBody>
        </p:sp>
      </p:grpSp>
      <p:graphicFrame>
        <p:nvGraphicFramePr>
          <p:cNvPr id="11" name="Table 11"/>
          <p:cNvGraphicFramePr>
            <a:graphicFrameLocks noGrp="1"/>
          </p:cNvGraphicFramePr>
          <p:nvPr>
            <p:extLst>
              <p:ext uri="{D42A27DB-BD31-4B8C-83A1-F6EECF244321}">
                <p14:modId xmlns:p14="http://schemas.microsoft.com/office/powerpoint/2010/main" val="378432028"/>
              </p:ext>
            </p:extLst>
          </p:nvPr>
        </p:nvGraphicFramePr>
        <p:xfrm>
          <a:off x="765699" y="1083627"/>
          <a:ext cx="6038126" cy="3401189"/>
        </p:xfrm>
        <a:graphic>
          <a:graphicData uri="http://schemas.openxmlformats.org/drawingml/2006/table">
            <a:tbl>
              <a:tblPr/>
              <a:tblGrid>
                <a:gridCol w="2819514">
                  <a:extLst>
                    <a:ext uri="{9D8B030D-6E8A-4147-A177-3AD203B41FA5}">
                      <a16:colId xmlns:a16="http://schemas.microsoft.com/office/drawing/2014/main" val="20000"/>
                    </a:ext>
                  </a:extLst>
                </a:gridCol>
                <a:gridCol w="3218612">
                  <a:extLst>
                    <a:ext uri="{9D8B030D-6E8A-4147-A177-3AD203B41FA5}">
                      <a16:colId xmlns:a16="http://schemas.microsoft.com/office/drawing/2014/main" val="20001"/>
                    </a:ext>
                  </a:extLst>
                </a:gridCol>
              </a:tblGrid>
              <a:tr h="757049">
                <a:tc>
                  <a:txBody>
                    <a:bodyPr/>
                    <a:lstStyle/>
                    <a:p>
                      <a:pPr algn="ctr">
                        <a:lnSpc>
                          <a:spcPts val="1679"/>
                        </a:lnSpc>
                        <a:defRPr/>
                      </a:pPr>
                      <a:r>
                        <a:rPr lang="en-US" sz="1800" b="1">
                          <a:solidFill>
                            <a:srgbClr val="FFFFFF"/>
                          </a:solidFill>
                          <a:latin typeface="Poppins Light" panose="00000400000000000000" pitchFamily="2" charset="0"/>
                          <a:ea typeface="Poppins Bold"/>
                          <a:cs typeface="Poppins Light" panose="00000400000000000000" pitchFamily="2" charset="0"/>
                          <a:sym typeface="Poppins Bold"/>
                        </a:rPr>
                        <a:t>CATEGORIES</a:t>
                      </a:r>
                      <a:endParaRPr lang="en-US" sz="1600" b="1">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tc>
                  <a:txBody>
                    <a:bodyPr/>
                    <a:lstStyle/>
                    <a:p>
                      <a:pPr algn="ctr">
                        <a:lnSpc>
                          <a:spcPts val="1679"/>
                        </a:lnSpc>
                        <a:defRPr/>
                      </a:pPr>
                      <a:r>
                        <a:rPr lang="en-US" sz="1800" b="1">
                          <a:solidFill>
                            <a:srgbClr val="FFFFFF"/>
                          </a:solidFill>
                          <a:latin typeface="Poppins Light" panose="00000400000000000000" pitchFamily="2" charset="0"/>
                          <a:ea typeface="Poppins Bold"/>
                          <a:cs typeface="Poppins Light" panose="00000400000000000000" pitchFamily="2" charset="0"/>
                          <a:sym typeface="Poppins Bold"/>
                        </a:rPr>
                        <a:t>INCLUDING REGISTRATION AND ALL MEALS</a:t>
                      </a:r>
                      <a:endParaRPr lang="en-US" sz="1600" b="1">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extLst>
                  <a:ext uri="{0D108BD9-81ED-4DB2-BD59-A6C34878D82A}">
                    <a16:rowId xmlns:a16="http://schemas.microsoft.com/office/drawing/2014/main" val="10000"/>
                  </a:ext>
                </a:extLst>
              </a:tr>
              <a:tr h="546225">
                <a:tc>
                  <a:txBody>
                    <a:bodyPr/>
                    <a:lstStyle/>
                    <a:p>
                      <a:pPr algn="ctr">
                        <a:lnSpc>
                          <a:spcPts val="1679"/>
                        </a:lnSpc>
                        <a:defRPr/>
                      </a:pPr>
                      <a:r>
                        <a:rPr lang="en-US" sz="1800" b="1" dirty="0">
                          <a:solidFill>
                            <a:srgbClr val="FFFFFF"/>
                          </a:solidFill>
                          <a:latin typeface="Poppins Light" panose="00000400000000000000" pitchFamily="2" charset="0"/>
                          <a:ea typeface="Poppins"/>
                          <a:cs typeface="Poppins Light" panose="00000400000000000000" pitchFamily="2" charset="0"/>
                          <a:sym typeface="Poppins"/>
                        </a:rPr>
                        <a:t>STUDENTS (UG&amp;PG)</a:t>
                      </a:r>
                      <a:endParaRPr lang="en-US" sz="1600" b="1" dirty="0">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tc>
                  <a:txBody>
                    <a:bodyPr/>
                    <a:lstStyle/>
                    <a:p>
                      <a:pPr algn="ctr">
                        <a:lnSpc>
                          <a:spcPts val="1679"/>
                        </a:lnSpc>
                        <a:defRPr/>
                      </a:pPr>
                      <a:r>
                        <a:rPr lang="en-US" sz="1800" b="1" dirty="0">
                          <a:solidFill>
                            <a:srgbClr val="FFFFFF"/>
                          </a:solidFill>
                          <a:latin typeface="Poppins Light" panose="00000400000000000000" pitchFamily="2" charset="0"/>
                          <a:ea typeface="Poppins"/>
                          <a:cs typeface="Poppins Light" panose="00000400000000000000" pitchFamily="2" charset="0"/>
                          <a:sym typeface="Poppins"/>
                        </a:rPr>
                        <a:t>₹300</a:t>
                      </a:r>
                      <a:endParaRPr lang="en-US" sz="1600" b="1" dirty="0">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extLst>
                  <a:ext uri="{0D108BD9-81ED-4DB2-BD59-A6C34878D82A}">
                    <a16:rowId xmlns:a16="http://schemas.microsoft.com/office/drawing/2014/main" val="10001"/>
                  </a:ext>
                </a:extLst>
              </a:tr>
              <a:tr h="757049">
                <a:tc>
                  <a:txBody>
                    <a:bodyPr/>
                    <a:lstStyle/>
                    <a:p>
                      <a:pPr algn="ctr">
                        <a:lnSpc>
                          <a:spcPts val="1679"/>
                        </a:lnSpc>
                        <a:defRPr/>
                      </a:pPr>
                      <a:r>
                        <a:rPr lang="en-US" sz="1800" b="1" dirty="0">
                          <a:solidFill>
                            <a:srgbClr val="FFFFFF"/>
                          </a:solidFill>
                          <a:latin typeface="Poppins Light" panose="00000400000000000000" pitchFamily="2" charset="0"/>
                          <a:ea typeface="Poppins"/>
                          <a:cs typeface="Poppins Light" panose="00000400000000000000" pitchFamily="2" charset="0"/>
                          <a:sym typeface="Poppins"/>
                        </a:rPr>
                        <a:t>RESEARCH SCHOLAR AND POST DOCTORATE </a:t>
                      </a:r>
                      <a:endParaRPr lang="en-US" sz="1600" b="1" dirty="0">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tc>
                  <a:txBody>
                    <a:bodyPr/>
                    <a:lstStyle/>
                    <a:p>
                      <a:pPr algn="ctr">
                        <a:lnSpc>
                          <a:spcPts val="1679"/>
                        </a:lnSpc>
                        <a:defRPr/>
                      </a:pPr>
                      <a:r>
                        <a:rPr lang="en-US" sz="1800" b="1" dirty="0">
                          <a:solidFill>
                            <a:srgbClr val="FFFFFF"/>
                          </a:solidFill>
                          <a:latin typeface="Poppins Light" panose="00000400000000000000" pitchFamily="2" charset="0"/>
                          <a:ea typeface="Poppins"/>
                          <a:cs typeface="Poppins Light" panose="00000400000000000000" pitchFamily="2" charset="0"/>
                          <a:sym typeface="Poppins"/>
                        </a:rPr>
                        <a:t>₹500</a:t>
                      </a:r>
                      <a:endParaRPr lang="en-US" sz="1600" b="1" dirty="0">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extLst>
                  <a:ext uri="{0D108BD9-81ED-4DB2-BD59-A6C34878D82A}">
                    <a16:rowId xmlns:a16="http://schemas.microsoft.com/office/drawing/2014/main" val="10002"/>
                  </a:ext>
                </a:extLst>
              </a:tr>
              <a:tr h="546225">
                <a:tc>
                  <a:txBody>
                    <a:bodyPr/>
                    <a:lstStyle/>
                    <a:p>
                      <a:pPr algn="ctr">
                        <a:lnSpc>
                          <a:spcPts val="1679"/>
                        </a:lnSpc>
                        <a:defRPr/>
                      </a:pPr>
                      <a:r>
                        <a:rPr lang="en-US" sz="1800" b="1" dirty="0">
                          <a:solidFill>
                            <a:srgbClr val="FFFFFF"/>
                          </a:solidFill>
                          <a:latin typeface="Poppins Light" panose="00000400000000000000" pitchFamily="2" charset="0"/>
                          <a:ea typeface="Poppins"/>
                          <a:cs typeface="Poppins Light" panose="00000400000000000000" pitchFamily="2" charset="0"/>
                          <a:sym typeface="Poppins"/>
                        </a:rPr>
                        <a:t>FACULTY AND SCIENTISTS</a:t>
                      </a:r>
                      <a:endParaRPr lang="en-US" sz="1600" b="1" dirty="0">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tc>
                  <a:txBody>
                    <a:bodyPr/>
                    <a:lstStyle/>
                    <a:p>
                      <a:pPr algn="ctr">
                        <a:lnSpc>
                          <a:spcPts val="1679"/>
                        </a:lnSpc>
                        <a:defRPr/>
                      </a:pPr>
                      <a:r>
                        <a:rPr lang="en-US" sz="1800" b="1" dirty="0">
                          <a:solidFill>
                            <a:srgbClr val="FFFFFF"/>
                          </a:solidFill>
                          <a:latin typeface="Poppins Light" panose="00000400000000000000" pitchFamily="2" charset="0"/>
                          <a:ea typeface="Poppins"/>
                          <a:cs typeface="Poppins Light" panose="00000400000000000000" pitchFamily="2" charset="0"/>
                          <a:sym typeface="Poppins"/>
                        </a:rPr>
                        <a:t>₹700</a:t>
                      </a:r>
                      <a:endParaRPr lang="en-US" sz="1600" b="1" dirty="0">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extLst>
                  <a:ext uri="{0D108BD9-81ED-4DB2-BD59-A6C34878D82A}">
                    <a16:rowId xmlns:a16="http://schemas.microsoft.com/office/drawing/2014/main" val="10003"/>
                  </a:ext>
                </a:extLst>
              </a:tr>
              <a:tr h="546455">
                <a:tc>
                  <a:txBody>
                    <a:bodyPr/>
                    <a:lstStyle/>
                    <a:p>
                      <a:pPr algn="ctr">
                        <a:lnSpc>
                          <a:spcPts val="1679"/>
                        </a:lnSpc>
                        <a:defRPr/>
                      </a:pPr>
                      <a:r>
                        <a:rPr lang="en-US" sz="1800" b="1" dirty="0">
                          <a:solidFill>
                            <a:srgbClr val="FFFFFF"/>
                          </a:solidFill>
                          <a:latin typeface="Poppins Light" panose="00000400000000000000" pitchFamily="2" charset="0"/>
                          <a:ea typeface="Poppins"/>
                          <a:cs typeface="Poppins Light" panose="00000400000000000000" pitchFamily="2" charset="0"/>
                          <a:sym typeface="Poppins"/>
                        </a:rPr>
                        <a:t>INDUSTRIAL PERSON/OTHERS </a:t>
                      </a:r>
                      <a:endParaRPr lang="en-US" sz="1600" b="1" dirty="0">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tc>
                  <a:txBody>
                    <a:bodyPr/>
                    <a:lstStyle/>
                    <a:p>
                      <a:pPr algn="ctr">
                        <a:lnSpc>
                          <a:spcPts val="1679"/>
                        </a:lnSpc>
                        <a:defRPr/>
                      </a:pPr>
                      <a:r>
                        <a:rPr lang="en-US" sz="1800" b="1" dirty="0">
                          <a:solidFill>
                            <a:srgbClr val="FFFFFF"/>
                          </a:solidFill>
                          <a:latin typeface="Poppins Light" panose="00000400000000000000" pitchFamily="2" charset="0"/>
                          <a:ea typeface="Poppins"/>
                          <a:cs typeface="Poppins Light" panose="00000400000000000000" pitchFamily="2" charset="0"/>
                          <a:sym typeface="Poppins"/>
                        </a:rPr>
                        <a:t>₹1000</a:t>
                      </a:r>
                      <a:endParaRPr lang="en-US" sz="1600" b="1" dirty="0">
                        <a:latin typeface="Poppins Light" panose="00000400000000000000" pitchFamily="2" charset="0"/>
                        <a:cs typeface="Poppins Light" panose="00000400000000000000" pitchFamily="2" charset="0"/>
                      </a:endParaRPr>
                    </a:p>
                  </a:txBody>
                  <a:tcPr marL="114300" marR="114300" marT="114300" marB="114300" anchor="ctr">
                    <a:lnL w="19050" cap="flat" cmpd="sng" algn="ctr">
                      <a:solidFill>
                        <a:srgbClr val="FFD699"/>
                      </a:solidFill>
                      <a:prstDash val="solid"/>
                      <a:round/>
                      <a:headEnd type="none" w="med" len="med"/>
                      <a:tailEnd type="none" w="med" len="med"/>
                    </a:lnL>
                    <a:lnR w="19050" cap="flat" cmpd="sng" algn="ctr">
                      <a:solidFill>
                        <a:srgbClr val="FFD699"/>
                      </a:solidFill>
                      <a:prstDash val="solid"/>
                      <a:round/>
                      <a:headEnd type="none" w="med" len="med"/>
                      <a:tailEnd type="none" w="med" len="med"/>
                    </a:lnR>
                    <a:lnT w="19050" cap="flat" cmpd="sng" algn="ctr">
                      <a:solidFill>
                        <a:srgbClr val="FFD699"/>
                      </a:solidFill>
                      <a:prstDash val="solid"/>
                      <a:round/>
                      <a:headEnd type="none" w="med" len="med"/>
                      <a:tailEnd type="none" w="med" len="med"/>
                    </a:lnT>
                    <a:lnB w="19050" cap="flat" cmpd="sng" algn="ctr">
                      <a:solidFill>
                        <a:srgbClr val="FFD699"/>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4" name="TextBox 14"/>
          <p:cNvSpPr txBox="1"/>
          <p:nvPr/>
        </p:nvSpPr>
        <p:spPr>
          <a:xfrm>
            <a:off x="1629396" y="603389"/>
            <a:ext cx="4310732" cy="441325"/>
          </a:xfrm>
          <a:prstGeom prst="rect">
            <a:avLst/>
          </a:prstGeom>
        </p:spPr>
        <p:txBody>
          <a:bodyPr lIns="0" tIns="0" rIns="0" bIns="0" rtlCol="0" anchor="t">
            <a:spAutoFit/>
          </a:bodyPr>
          <a:lstStyle/>
          <a:p>
            <a:pPr algn="ctr">
              <a:lnSpc>
                <a:spcPts val="3499"/>
              </a:lnSpc>
              <a:spcBef>
                <a:spcPct val="0"/>
              </a:spcBef>
            </a:pPr>
            <a:r>
              <a:rPr lang="en-US" sz="2499" b="1" u="sng" dirty="0">
                <a:solidFill>
                  <a:srgbClr val="FFDE59"/>
                </a:solidFill>
                <a:latin typeface="Poppins Bold"/>
                <a:ea typeface="Poppins Bold"/>
                <a:cs typeface="Poppins Bold"/>
                <a:sym typeface="Poppins Bold"/>
              </a:rPr>
              <a:t>REGISTRATION FEE DETAILS</a:t>
            </a:r>
            <a:r>
              <a:rPr lang="en-US" sz="2499" u="sng" dirty="0">
                <a:solidFill>
                  <a:srgbClr val="FFDE59"/>
                </a:solidFill>
                <a:latin typeface="Poppins Light"/>
                <a:ea typeface="Poppins Light"/>
                <a:cs typeface="Poppins Light"/>
                <a:sym typeface="Poppins Light"/>
              </a:rPr>
              <a:t> </a:t>
            </a:r>
          </a:p>
        </p:txBody>
      </p:sp>
      <p:sp>
        <p:nvSpPr>
          <p:cNvPr id="18" name="TextBox 18"/>
          <p:cNvSpPr txBox="1"/>
          <p:nvPr/>
        </p:nvSpPr>
        <p:spPr>
          <a:xfrm>
            <a:off x="926383" y="9510461"/>
            <a:ext cx="6260228" cy="255839"/>
          </a:xfrm>
          <a:prstGeom prst="rect">
            <a:avLst/>
          </a:prstGeom>
        </p:spPr>
        <p:txBody>
          <a:bodyPr wrap="square" lIns="0" tIns="0" rIns="0" bIns="0" rtlCol="0" anchor="t">
            <a:spAutoFit/>
          </a:bodyPr>
          <a:lstStyle/>
          <a:p>
            <a:pPr algn="ctr">
              <a:lnSpc>
                <a:spcPts val="2100"/>
              </a:lnSpc>
              <a:spcBef>
                <a:spcPct val="0"/>
              </a:spcBef>
            </a:pPr>
            <a:r>
              <a:rPr lang="en-US" sz="1500" dirty="0">
                <a:solidFill>
                  <a:srgbClr val="FFDE59"/>
                </a:solidFill>
                <a:latin typeface="Poppins"/>
                <a:ea typeface="Poppins"/>
                <a:cs typeface="Poppins"/>
                <a:sym typeface="Poppins"/>
              </a:rPr>
              <a:t>FOR ANY FURTHER QUERIES AND ASSISTANCE, PLEASE CONTACT:</a:t>
            </a:r>
          </a:p>
        </p:txBody>
      </p:sp>
      <p:sp>
        <p:nvSpPr>
          <p:cNvPr id="19" name="TextBox 19"/>
          <p:cNvSpPr txBox="1"/>
          <p:nvPr/>
        </p:nvSpPr>
        <p:spPr>
          <a:xfrm>
            <a:off x="1394829" y="9846895"/>
            <a:ext cx="2098230" cy="681405"/>
          </a:xfrm>
          <a:prstGeom prst="rect">
            <a:avLst/>
          </a:prstGeom>
        </p:spPr>
        <p:txBody>
          <a:bodyPr wrap="square" lIns="0" tIns="0" rIns="0" bIns="0" rtlCol="0" anchor="t">
            <a:spAutoFit/>
          </a:bodyPr>
          <a:lstStyle/>
          <a:p>
            <a:pPr algn="ctr">
              <a:lnSpc>
                <a:spcPts val="1819"/>
              </a:lnSpc>
            </a:pPr>
            <a:r>
              <a:rPr lang="en-US" sz="1600" dirty="0">
                <a:solidFill>
                  <a:srgbClr val="FFFFFF"/>
                </a:solidFill>
                <a:latin typeface="Poppins"/>
                <a:ea typeface="Poppins"/>
                <a:cs typeface="Poppins"/>
                <a:sym typeface="Poppins"/>
              </a:rPr>
              <a:t>Mr. DIXIT RATHVA</a:t>
            </a:r>
          </a:p>
          <a:p>
            <a:pPr algn="ctr">
              <a:lnSpc>
                <a:spcPts val="1819"/>
              </a:lnSpc>
            </a:pPr>
            <a:r>
              <a:rPr lang="en-US" sz="1600" dirty="0">
                <a:solidFill>
                  <a:srgbClr val="FFFFFF"/>
                </a:solidFill>
                <a:latin typeface="Poppins"/>
                <a:ea typeface="Poppins"/>
                <a:cs typeface="Poppins"/>
                <a:sym typeface="Poppins"/>
              </a:rPr>
              <a:t>MO:+917567764429</a:t>
            </a:r>
          </a:p>
          <a:p>
            <a:pPr algn="ctr">
              <a:lnSpc>
                <a:spcPts val="1819"/>
              </a:lnSpc>
              <a:spcBef>
                <a:spcPct val="0"/>
              </a:spcBef>
            </a:pPr>
            <a:endParaRPr lang="en-US" sz="1299" dirty="0">
              <a:solidFill>
                <a:srgbClr val="FFFFFF"/>
              </a:solidFill>
              <a:latin typeface="Poppins"/>
              <a:ea typeface="Poppins"/>
              <a:cs typeface="Poppins"/>
              <a:sym typeface="Poppins"/>
            </a:endParaRPr>
          </a:p>
        </p:txBody>
      </p:sp>
      <p:sp>
        <p:nvSpPr>
          <p:cNvPr id="20" name="TextBox 20"/>
          <p:cNvSpPr txBox="1"/>
          <p:nvPr/>
        </p:nvSpPr>
        <p:spPr>
          <a:xfrm>
            <a:off x="3957578" y="9838035"/>
            <a:ext cx="2098230" cy="461665"/>
          </a:xfrm>
          <a:prstGeom prst="rect">
            <a:avLst/>
          </a:prstGeom>
        </p:spPr>
        <p:txBody>
          <a:bodyPr wrap="square" lIns="0" tIns="0" rIns="0" bIns="0" rtlCol="0" anchor="t">
            <a:spAutoFit/>
          </a:bodyPr>
          <a:lstStyle/>
          <a:p>
            <a:pPr algn="ctr">
              <a:lnSpc>
                <a:spcPts val="1819"/>
              </a:lnSpc>
            </a:pPr>
            <a:r>
              <a:rPr lang="en-US" sz="1600" dirty="0">
                <a:solidFill>
                  <a:srgbClr val="FFFFFF"/>
                </a:solidFill>
                <a:latin typeface="Poppins"/>
                <a:ea typeface="Poppins"/>
                <a:cs typeface="Poppins"/>
                <a:sym typeface="Poppins"/>
              </a:rPr>
              <a:t>Mr. NEEL PATEL</a:t>
            </a:r>
          </a:p>
          <a:p>
            <a:pPr algn="ctr">
              <a:lnSpc>
                <a:spcPts val="1819"/>
              </a:lnSpc>
              <a:spcBef>
                <a:spcPct val="0"/>
              </a:spcBef>
            </a:pPr>
            <a:r>
              <a:rPr lang="en-US" sz="1600" dirty="0">
                <a:solidFill>
                  <a:srgbClr val="FFFFFF"/>
                </a:solidFill>
                <a:latin typeface="Poppins"/>
                <a:ea typeface="Poppins"/>
                <a:cs typeface="Poppins"/>
                <a:sym typeface="Poppins"/>
              </a:rPr>
              <a:t>MO:+9199042 04767</a:t>
            </a:r>
          </a:p>
        </p:txBody>
      </p:sp>
      <p:sp>
        <p:nvSpPr>
          <p:cNvPr id="21" name="TextBox 21"/>
          <p:cNvSpPr txBox="1"/>
          <p:nvPr/>
        </p:nvSpPr>
        <p:spPr>
          <a:xfrm>
            <a:off x="614062" y="6810832"/>
            <a:ext cx="6715074" cy="2526013"/>
          </a:xfrm>
          <a:prstGeom prst="rect">
            <a:avLst/>
          </a:prstGeom>
        </p:spPr>
        <p:txBody>
          <a:bodyPr wrap="square" lIns="0" tIns="0" rIns="0" bIns="0" rtlCol="0" anchor="t">
            <a:spAutoFit/>
          </a:bodyPr>
          <a:lstStyle/>
          <a:p>
            <a:pPr algn="l">
              <a:lnSpc>
                <a:spcPts val="2239"/>
              </a:lnSpc>
            </a:pPr>
            <a:r>
              <a:rPr lang="en-US" sz="1599" dirty="0">
                <a:solidFill>
                  <a:srgbClr val="FFDE59"/>
                </a:solidFill>
                <a:latin typeface="Poppins Light"/>
                <a:ea typeface="Poppins Light"/>
                <a:cs typeface="Poppins Light"/>
                <a:sym typeface="Poppins Light"/>
              </a:rPr>
              <a:t>NAME OF ACCOUNT: </a:t>
            </a:r>
            <a:r>
              <a:rPr lang="en-US" sz="1599" dirty="0">
                <a:solidFill>
                  <a:schemeClr val="bg1"/>
                </a:solidFill>
                <a:latin typeface="Poppins Light"/>
                <a:ea typeface="Poppins Light"/>
                <a:cs typeface="Poppins Light"/>
                <a:sym typeface="Poppins Light"/>
              </a:rPr>
              <a:t>NAVJIVAN SCIENCE COLLEGE A C P G</a:t>
            </a:r>
          </a:p>
          <a:p>
            <a:pPr algn="l">
              <a:lnSpc>
                <a:spcPts val="2239"/>
              </a:lnSpc>
            </a:pPr>
            <a:r>
              <a:rPr lang="en-US" sz="1599" dirty="0">
                <a:solidFill>
                  <a:srgbClr val="FFDE59"/>
                </a:solidFill>
                <a:latin typeface="Poppins Light"/>
                <a:ea typeface="Poppins Light"/>
                <a:cs typeface="Poppins Light"/>
                <a:sym typeface="Poppins Light"/>
              </a:rPr>
              <a:t>NAME OF THE BANK: </a:t>
            </a:r>
            <a:r>
              <a:rPr lang="en-US" sz="1599" dirty="0">
                <a:solidFill>
                  <a:schemeClr val="bg1"/>
                </a:solidFill>
                <a:latin typeface="Poppins Light"/>
                <a:ea typeface="Poppins Light"/>
                <a:cs typeface="Poppins Light"/>
                <a:sym typeface="Poppins Light"/>
              </a:rPr>
              <a:t>THE DAHOD URBAN CO.OP. BANK LTD: DAHOD</a:t>
            </a:r>
          </a:p>
          <a:p>
            <a:pPr>
              <a:lnSpc>
                <a:spcPts val="2239"/>
              </a:lnSpc>
            </a:pPr>
            <a:r>
              <a:rPr lang="en-US" sz="1599" dirty="0">
                <a:solidFill>
                  <a:srgbClr val="FFDE59"/>
                </a:solidFill>
                <a:latin typeface="Poppins Light"/>
                <a:ea typeface="Poppins Light"/>
                <a:cs typeface="Poppins Light"/>
                <a:sym typeface="Poppins Light"/>
              </a:rPr>
              <a:t>BANK ADDRESS : </a:t>
            </a:r>
            <a:r>
              <a:rPr lang="en-IN" sz="1600" dirty="0">
                <a:solidFill>
                  <a:schemeClr val="bg1"/>
                </a:solidFill>
                <a:latin typeface="Poppins Light" panose="00000400000000000000" pitchFamily="2" charset="0"/>
                <a:cs typeface="Poppins Light" panose="00000400000000000000" pitchFamily="2" charset="0"/>
              </a:rPr>
              <a:t>SETH SHRI GIRDHARLAL SHAHKAR</a:t>
            </a:r>
          </a:p>
          <a:p>
            <a:pPr>
              <a:lnSpc>
                <a:spcPts val="2239"/>
              </a:lnSpc>
            </a:pPr>
            <a:r>
              <a:rPr lang="en-IN" sz="1600" dirty="0">
                <a:solidFill>
                  <a:schemeClr val="bg1"/>
                </a:solidFill>
                <a:latin typeface="Poppins Light" panose="00000400000000000000" pitchFamily="2" charset="0"/>
                <a:cs typeface="Poppins Light" panose="00000400000000000000" pitchFamily="2" charset="0"/>
              </a:rPr>
              <a:t>BHAVAN, APMC COMPOUND, MARKET YARD, DAHOD</a:t>
            </a:r>
            <a:endParaRPr lang="en-US" sz="1600" dirty="0">
              <a:solidFill>
                <a:schemeClr val="bg1"/>
              </a:solidFill>
              <a:latin typeface="Poppins Light" panose="00000400000000000000" pitchFamily="2" charset="0"/>
              <a:ea typeface="Poppins Light"/>
              <a:cs typeface="Poppins Light" panose="00000400000000000000" pitchFamily="2" charset="0"/>
              <a:sym typeface="Poppins Light"/>
            </a:endParaRPr>
          </a:p>
          <a:p>
            <a:pPr algn="l">
              <a:lnSpc>
                <a:spcPts val="2239"/>
              </a:lnSpc>
            </a:pPr>
            <a:r>
              <a:rPr lang="en-US" sz="1599" dirty="0">
                <a:solidFill>
                  <a:srgbClr val="FFDE59"/>
                </a:solidFill>
                <a:latin typeface="Poppins Light"/>
                <a:ea typeface="Poppins Light"/>
                <a:cs typeface="Poppins Light"/>
                <a:sym typeface="Poppins Light"/>
              </a:rPr>
              <a:t>TYPE OF ACCOUNT : </a:t>
            </a:r>
            <a:r>
              <a:rPr lang="en-US" sz="1599" dirty="0">
                <a:solidFill>
                  <a:schemeClr val="bg1"/>
                </a:solidFill>
                <a:latin typeface="Poppins Light"/>
                <a:ea typeface="Poppins Light"/>
                <a:cs typeface="Poppins Light"/>
                <a:sym typeface="Poppins Light"/>
              </a:rPr>
              <a:t>SAVING</a:t>
            </a:r>
          </a:p>
          <a:p>
            <a:pPr algn="l">
              <a:lnSpc>
                <a:spcPts val="2239"/>
              </a:lnSpc>
            </a:pPr>
            <a:r>
              <a:rPr lang="en-US" sz="1599" dirty="0">
                <a:solidFill>
                  <a:srgbClr val="FFDE59"/>
                </a:solidFill>
                <a:latin typeface="Poppins Light"/>
                <a:ea typeface="Poppins Light"/>
                <a:cs typeface="Poppins Light"/>
                <a:sym typeface="Poppins Light"/>
              </a:rPr>
              <a:t>ACCOUNT NUMBER : </a:t>
            </a:r>
            <a:r>
              <a:rPr lang="en-US" sz="1599" dirty="0">
                <a:solidFill>
                  <a:schemeClr val="bg1"/>
                </a:solidFill>
                <a:latin typeface="Poppins Light"/>
                <a:ea typeface="Poppins Light"/>
                <a:cs typeface="Poppins Light"/>
                <a:sym typeface="Poppins Light"/>
              </a:rPr>
              <a:t>80800250112089292</a:t>
            </a:r>
          </a:p>
          <a:p>
            <a:pPr algn="l">
              <a:lnSpc>
                <a:spcPts val="2239"/>
              </a:lnSpc>
            </a:pPr>
            <a:r>
              <a:rPr lang="en-US" sz="1599" dirty="0">
                <a:solidFill>
                  <a:srgbClr val="FFDE59"/>
                </a:solidFill>
                <a:latin typeface="Poppins Light"/>
                <a:ea typeface="Poppins Light"/>
                <a:cs typeface="Poppins Light"/>
                <a:sym typeface="Poppins Light"/>
              </a:rPr>
              <a:t>IFSC CODE: </a:t>
            </a:r>
            <a:r>
              <a:rPr lang="en-US" sz="1599" dirty="0">
                <a:solidFill>
                  <a:schemeClr val="bg1"/>
                </a:solidFill>
                <a:latin typeface="Poppins Light"/>
                <a:ea typeface="Poppins Light"/>
                <a:cs typeface="Poppins Light"/>
                <a:sym typeface="Poppins Light"/>
              </a:rPr>
              <a:t>HDFC0CDUCBE</a:t>
            </a:r>
            <a:endParaRPr lang="en-US" sz="1599" dirty="0">
              <a:solidFill>
                <a:srgbClr val="FFDE59"/>
              </a:solidFill>
              <a:latin typeface="Poppins Light"/>
              <a:ea typeface="Poppins Light"/>
              <a:cs typeface="Poppins Light"/>
              <a:sym typeface="Poppins Light"/>
            </a:endParaRPr>
          </a:p>
          <a:p>
            <a:pPr>
              <a:lnSpc>
                <a:spcPts val="2239"/>
              </a:lnSpc>
              <a:spcBef>
                <a:spcPct val="0"/>
              </a:spcBef>
            </a:pPr>
            <a:r>
              <a:rPr lang="en-US" sz="1599" dirty="0">
                <a:solidFill>
                  <a:srgbClr val="FFDE59"/>
                </a:solidFill>
                <a:latin typeface="Poppins Light"/>
                <a:ea typeface="Poppins Light"/>
                <a:cs typeface="Poppins Light"/>
                <a:sym typeface="Poppins Light"/>
              </a:rPr>
              <a:t>UPI ID: </a:t>
            </a:r>
            <a:r>
              <a:rPr lang="en-US" sz="1599" dirty="0">
                <a:solidFill>
                  <a:schemeClr val="bg1"/>
                </a:solidFill>
                <a:latin typeface="Poppins Light"/>
                <a:ea typeface="Poppins Light"/>
                <a:cs typeface="Poppins Light"/>
                <a:sym typeface="Poppins Light"/>
              </a:rPr>
              <a:t>navjivanscience1@ibl </a:t>
            </a:r>
          </a:p>
          <a:p>
            <a:pPr>
              <a:lnSpc>
                <a:spcPts val="2239"/>
              </a:lnSpc>
              <a:spcBef>
                <a:spcPct val="0"/>
              </a:spcBef>
            </a:pPr>
            <a:r>
              <a:rPr lang="en-US" sz="1599" dirty="0">
                <a:solidFill>
                  <a:srgbClr val="FFDE59"/>
                </a:solidFill>
                <a:latin typeface="Poppins Light"/>
                <a:ea typeface="Poppins Light"/>
                <a:cs typeface="Poppins Light"/>
                <a:sym typeface="Poppins Light"/>
              </a:rPr>
              <a:t>MO..: </a:t>
            </a:r>
            <a:r>
              <a:rPr lang="en-US" sz="1599" dirty="0">
                <a:solidFill>
                  <a:schemeClr val="bg1"/>
                </a:solidFill>
                <a:latin typeface="Poppins Light"/>
                <a:ea typeface="Poppins Light"/>
                <a:cs typeface="Poppins Light"/>
                <a:sym typeface="Poppins Light"/>
              </a:rPr>
              <a:t>+919484548232</a:t>
            </a:r>
          </a:p>
        </p:txBody>
      </p:sp>
      <p:pic>
        <p:nvPicPr>
          <p:cNvPr id="24" name="Picture 23">
            <a:extLst>
              <a:ext uri="{FF2B5EF4-FFF2-40B4-BE49-F238E27FC236}">
                <a16:creationId xmlns:a16="http://schemas.microsoft.com/office/drawing/2014/main" id="{633826F3-F758-DE25-02F4-88C23FA10956}"/>
              </a:ext>
            </a:extLst>
          </p:cNvPr>
          <p:cNvPicPr>
            <a:picLocks noChangeAspect="1"/>
          </p:cNvPicPr>
          <p:nvPr/>
        </p:nvPicPr>
        <p:blipFill>
          <a:blip r:embed="rId4" cstate="print">
            <a:clrChange>
              <a:clrFrom>
                <a:srgbClr val="FFECB9"/>
              </a:clrFrom>
              <a:clrTo>
                <a:srgbClr val="FFECB9">
                  <a:alpha val="0"/>
                </a:srgbClr>
              </a:clrTo>
            </a:clrChange>
            <a:biLevel thresh="50000"/>
            <a:extLst>
              <a:ext uri="{28A0092B-C50C-407E-A947-70E740481C1C}">
                <a14:useLocalDpi xmlns:a14="http://schemas.microsoft.com/office/drawing/2010/main" val="0"/>
              </a:ext>
            </a:extLst>
          </a:blip>
          <a:srcRect t="35901" b="35839"/>
          <a:stretch>
            <a:fillRect/>
          </a:stretch>
        </p:blipFill>
        <p:spPr>
          <a:xfrm>
            <a:off x="-336550" y="-20449"/>
            <a:ext cx="3174476" cy="474358"/>
          </a:xfrm>
          <a:prstGeom prst="rect">
            <a:avLst/>
          </a:prstGeom>
        </p:spPr>
      </p:pic>
      <p:cxnSp>
        <p:nvCxnSpPr>
          <p:cNvPr id="22" name="Straight Connector 21">
            <a:extLst>
              <a:ext uri="{FF2B5EF4-FFF2-40B4-BE49-F238E27FC236}">
                <a16:creationId xmlns:a16="http://schemas.microsoft.com/office/drawing/2014/main" id="{0C82C479-55C0-F484-74BD-BA3E5527931E}"/>
              </a:ext>
            </a:extLst>
          </p:cNvPr>
          <p:cNvCxnSpPr>
            <a:cxnSpLocks/>
          </p:cNvCxnSpPr>
          <p:nvPr/>
        </p:nvCxnSpPr>
        <p:spPr>
          <a:xfrm>
            <a:off x="262025" y="469900"/>
            <a:ext cx="7173825" cy="0"/>
          </a:xfrm>
          <a:prstGeom prst="line">
            <a:avLst/>
          </a:prstGeom>
        </p:spPr>
        <p:style>
          <a:lnRef idx="1">
            <a:schemeClr val="dk1"/>
          </a:lnRef>
          <a:fillRef idx="0">
            <a:schemeClr val="dk1"/>
          </a:fillRef>
          <a:effectRef idx="0">
            <a:schemeClr val="dk1"/>
          </a:effectRef>
          <a:fontRef idx="minor">
            <a:schemeClr val="tx1"/>
          </a:fontRef>
        </p:style>
      </p:cxnSp>
      <p:pic>
        <p:nvPicPr>
          <p:cNvPr id="28" name="Picture 27">
            <a:extLst>
              <a:ext uri="{FF2B5EF4-FFF2-40B4-BE49-F238E27FC236}">
                <a16:creationId xmlns:a16="http://schemas.microsoft.com/office/drawing/2014/main" id="{78DC708F-7AD7-4187-EB18-821B2BCF58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7839" y="7455938"/>
            <a:ext cx="1669452" cy="1528263"/>
          </a:xfrm>
          <a:prstGeom prst="rect">
            <a:avLst/>
          </a:prstGeom>
          <a:ln w="28575">
            <a:solidFill>
              <a:schemeClr val="tx1"/>
            </a:solidFill>
          </a:ln>
        </p:spPr>
      </p:pic>
      <p:grpSp>
        <p:nvGrpSpPr>
          <p:cNvPr id="25" name="Group 24">
            <a:extLst>
              <a:ext uri="{FF2B5EF4-FFF2-40B4-BE49-F238E27FC236}">
                <a16:creationId xmlns:a16="http://schemas.microsoft.com/office/drawing/2014/main" id="{719EC9EB-9A20-0B6D-3EA6-F6535CD82865}"/>
              </a:ext>
            </a:extLst>
          </p:cNvPr>
          <p:cNvGrpSpPr/>
          <p:nvPr/>
        </p:nvGrpSpPr>
        <p:grpSpPr>
          <a:xfrm>
            <a:off x="588069" y="4660900"/>
            <a:ext cx="6910435" cy="1671514"/>
            <a:chOff x="765874" y="9249973"/>
            <a:chExt cx="6910435" cy="1671514"/>
          </a:xfrm>
        </p:grpSpPr>
        <p:sp>
          <p:nvSpPr>
            <p:cNvPr id="27" name="AutoShape 4">
              <a:extLst>
                <a:ext uri="{FF2B5EF4-FFF2-40B4-BE49-F238E27FC236}">
                  <a16:creationId xmlns:a16="http://schemas.microsoft.com/office/drawing/2014/main" id="{1833D4C2-4CC1-8C9D-869B-547F6BF8ED56}"/>
                </a:ext>
              </a:extLst>
            </p:cNvPr>
            <p:cNvSpPr/>
            <p:nvPr/>
          </p:nvSpPr>
          <p:spPr>
            <a:xfrm>
              <a:off x="765874" y="9249973"/>
              <a:ext cx="1549850" cy="0"/>
            </a:xfrm>
            <a:prstGeom prst="line">
              <a:avLst/>
            </a:prstGeom>
            <a:ln w="9525" cap="flat">
              <a:solidFill>
                <a:srgbClr val="FFFFFF"/>
              </a:solidFill>
              <a:prstDash val="solid"/>
              <a:headEnd type="none" w="sm" len="sm"/>
              <a:tailEnd type="none" w="sm" len="sm"/>
            </a:ln>
          </p:spPr>
        </p:sp>
        <p:sp>
          <p:nvSpPr>
            <p:cNvPr id="35" name="TextBox 10">
              <a:extLst>
                <a:ext uri="{FF2B5EF4-FFF2-40B4-BE49-F238E27FC236}">
                  <a16:creationId xmlns:a16="http://schemas.microsoft.com/office/drawing/2014/main" id="{D68A83C4-6E55-45C0-0E1A-3774BA640458}"/>
                </a:ext>
              </a:extLst>
            </p:cNvPr>
            <p:cNvSpPr txBox="1"/>
            <p:nvPr/>
          </p:nvSpPr>
          <p:spPr>
            <a:xfrm>
              <a:off x="6742138" y="10345475"/>
              <a:ext cx="934171" cy="432911"/>
            </a:xfrm>
            <a:prstGeom prst="rect">
              <a:avLst/>
            </a:prstGeom>
          </p:spPr>
          <p:txBody>
            <a:bodyPr lIns="71846" tIns="71846" rIns="71846" bIns="71846" rtlCol="0" anchor="ctr"/>
            <a:lstStyle/>
            <a:p>
              <a:pPr algn="ctr">
                <a:lnSpc>
                  <a:spcPts val="1654"/>
                </a:lnSpc>
              </a:pPr>
              <a:endParaRPr/>
            </a:p>
          </p:txBody>
        </p:sp>
        <p:sp>
          <p:nvSpPr>
            <p:cNvPr id="30" name="TextBox 23">
              <a:extLst>
                <a:ext uri="{FF2B5EF4-FFF2-40B4-BE49-F238E27FC236}">
                  <a16:creationId xmlns:a16="http://schemas.microsoft.com/office/drawing/2014/main" id="{3FB22A06-42C7-B529-FEB8-2636C2277A3D}"/>
                </a:ext>
              </a:extLst>
            </p:cNvPr>
            <p:cNvSpPr txBox="1"/>
            <p:nvPr/>
          </p:nvSpPr>
          <p:spPr>
            <a:xfrm>
              <a:off x="800693" y="9783373"/>
              <a:ext cx="4929106" cy="987771"/>
            </a:xfrm>
            <a:prstGeom prst="rect">
              <a:avLst/>
            </a:prstGeom>
          </p:spPr>
          <p:txBody>
            <a:bodyPr wrap="square" lIns="0" tIns="0" rIns="0" bIns="0" rtlCol="0" anchor="t">
              <a:spAutoFit/>
            </a:bodyPr>
            <a:lstStyle/>
            <a:p>
              <a:pPr algn="ctr">
                <a:lnSpc>
                  <a:spcPts val="2574"/>
                </a:lnSpc>
                <a:spcBef>
                  <a:spcPct val="0"/>
                </a:spcBef>
              </a:pPr>
              <a:r>
                <a:rPr lang="en-US" sz="1838" b="1" dirty="0">
                  <a:solidFill>
                    <a:schemeClr val="bg1"/>
                  </a:solidFill>
                  <a:latin typeface="Poppins Light"/>
                  <a:ea typeface="Poppins Light"/>
                  <a:cs typeface="Poppins Light"/>
                  <a:sym typeface="Poppins Light"/>
                  <a:hlinkClick r:id="rId6">
                    <a:extLst>
                      <a:ext uri="{A12FA001-AC4F-418D-AE19-62706E023703}">
                        <ahyp:hlinkClr xmlns:ahyp="http://schemas.microsoft.com/office/drawing/2018/hyperlinkcolor" val="tx"/>
                      </a:ext>
                    </a:extLst>
                  </a:hlinkClick>
                </a:rPr>
                <a:t>https://forms.gle/e5NqWRW9vmtg4id76</a:t>
              </a:r>
              <a:endParaRPr lang="en-US" sz="1838" b="1" dirty="0">
                <a:solidFill>
                  <a:schemeClr val="bg1"/>
                </a:solidFill>
                <a:latin typeface="Poppins Light"/>
                <a:ea typeface="Poppins Light"/>
                <a:cs typeface="Poppins Light"/>
                <a:sym typeface="Poppins Light"/>
              </a:endParaRPr>
            </a:p>
            <a:p>
              <a:pPr algn="ctr">
                <a:lnSpc>
                  <a:spcPts val="2574"/>
                </a:lnSpc>
                <a:spcBef>
                  <a:spcPct val="0"/>
                </a:spcBef>
              </a:pPr>
              <a:r>
                <a:rPr lang="en-GB" sz="2000" dirty="0">
                  <a:solidFill>
                    <a:schemeClr val="bg1"/>
                  </a:solidFill>
                  <a:latin typeface="Poppins Light" panose="00000400000000000000" pitchFamily="2" charset="0"/>
                  <a:cs typeface="Poppins Light" panose="00000400000000000000" pitchFamily="2" charset="0"/>
                </a:rPr>
                <a:t>CLICK THE LINK OR SCAN THE QR CODE TO SUBMIT YOUR DETAILS</a:t>
              </a:r>
              <a:r>
                <a:rPr lang="en-GB" sz="2000" dirty="0">
                  <a:solidFill>
                    <a:schemeClr val="bg1"/>
                  </a:solidFill>
                </a:rPr>
                <a:t>.</a:t>
              </a:r>
              <a:endParaRPr lang="en-US" sz="1838" b="1" dirty="0">
                <a:solidFill>
                  <a:schemeClr val="bg1"/>
                </a:solidFill>
                <a:latin typeface="Poppins Light"/>
                <a:ea typeface="Poppins Light"/>
                <a:cs typeface="Poppins Light"/>
                <a:sym typeface="Poppins Light"/>
              </a:endParaRPr>
            </a:p>
          </p:txBody>
        </p:sp>
        <p:pic>
          <p:nvPicPr>
            <p:cNvPr id="31" name="Picture 30">
              <a:extLst>
                <a:ext uri="{FF2B5EF4-FFF2-40B4-BE49-F238E27FC236}">
                  <a16:creationId xmlns:a16="http://schemas.microsoft.com/office/drawing/2014/main" id="{BA100E14-A5E8-2815-248A-F9E4951529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95644" y="9331319"/>
              <a:ext cx="1614819" cy="1590168"/>
            </a:xfrm>
            <a:prstGeom prst="rect">
              <a:avLst/>
            </a:prstGeom>
            <a:ln w="38100">
              <a:solidFill>
                <a:schemeClr val="tx1"/>
              </a:solidFill>
            </a:ln>
          </p:spPr>
        </p:pic>
      </p:grpSp>
      <p:sp>
        <p:nvSpPr>
          <p:cNvPr id="37" name="TextBox 14">
            <a:extLst>
              <a:ext uri="{FF2B5EF4-FFF2-40B4-BE49-F238E27FC236}">
                <a16:creationId xmlns:a16="http://schemas.microsoft.com/office/drawing/2014/main" id="{C6CB1DAF-FED9-D29B-76D0-0BB3BBA75EBC}"/>
              </a:ext>
            </a:extLst>
          </p:cNvPr>
          <p:cNvSpPr txBox="1"/>
          <p:nvPr/>
        </p:nvSpPr>
        <p:spPr>
          <a:xfrm>
            <a:off x="1629396" y="4737100"/>
            <a:ext cx="4310732" cy="441325"/>
          </a:xfrm>
          <a:prstGeom prst="rect">
            <a:avLst/>
          </a:prstGeom>
        </p:spPr>
        <p:txBody>
          <a:bodyPr lIns="0" tIns="0" rIns="0" bIns="0" rtlCol="0" anchor="t">
            <a:spAutoFit/>
          </a:bodyPr>
          <a:lstStyle/>
          <a:p>
            <a:pPr algn="ctr">
              <a:lnSpc>
                <a:spcPts val="3499"/>
              </a:lnSpc>
              <a:spcBef>
                <a:spcPct val="0"/>
              </a:spcBef>
            </a:pPr>
            <a:r>
              <a:rPr lang="en-US" sz="2499" b="1" u="sng" dirty="0">
                <a:solidFill>
                  <a:srgbClr val="FFDE59"/>
                </a:solidFill>
                <a:latin typeface="Poppins Bold"/>
                <a:ea typeface="Poppins Light"/>
                <a:cs typeface="Poppins Bold"/>
                <a:sym typeface="Poppins Bold"/>
              </a:rPr>
              <a:t>FOR REGISTRATION</a:t>
            </a:r>
            <a:r>
              <a:rPr lang="en-US" sz="2499" u="sng" dirty="0">
                <a:solidFill>
                  <a:srgbClr val="FFDE59"/>
                </a:solidFill>
                <a:latin typeface="Poppins Light"/>
                <a:ea typeface="Poppins Light"/>
                <a:cs typeface="Poppins Light"/>
                <a:sym typeface="Poppins Light"/>
              </a:rPr>
              <a:t> </a:t>
            </a:r>
          </a:p>
        </p:txBody>
      </p:sp>
      <p:sp>
        <p:nvSpPr>
          <p:cNvPr id="38" name="TextBox 14">
            <a:extLst>
              <a:ext uri="{FF2B5EF4-FFF2-40B4-BE49-F238E27FC236}">
                <a16:creationId xmlns:a16="http://schemas.microsoft.com/office/drawing/2014/main" id="{B5FE71F2-3E51-506F-C55A-06F5938B462E}"/>
              </a:ext>
            </a:extLst>
          </p:cNvPr>
          <p:cNvSpPr txBox="1"/>
          <p:nvPr/>
        </p:nvSpPr>
        <p:spPr>
          <a:xfrm>
            <a:off x="1622884" y="6283121"/>
            <a:ext cx="4310732" cy="441325"/>
          </a:xfrm>
          <a:prstGeom prst="rect">
            <a:avLst/>
          </a:prstGeom>
        </p:spPr>
        <p:txBody>
          <a:bodyPr lIns="0" tIns="0" rIns="0" bIns="0" rtlCol="0" anchor="t">
            <a:spAutoFit/>
          </a:bodyPr>
          <a:lstStyle/>
          <a:p>
            <a:pPr algn="ctr">
              <a:lnSpc>
                <a:spcPts val="3499"/>
              </a:lnSpc>
              <a:spcBef>
                <a:spcPct val="0"/>
              </a:spcBef>
            </a:pPr>
            <a:r>
              <a:rPr lang="en-US" sz="2499" b="1" u="sng" dirty="0">
                <a:solidFill>
                  <a:srgbClr val="FFDE59"/>
                </a:solidFill>
                <a:latin typeface="Poppins Bold"/>
                <a:ea typeface="Poppins Light"/>
                <a:cs typeface="Poppins Bold"/>
                <a:sym typeface="Poppins Bold"/>
              </a:rPr>
              <a:t>PAYMENT DETAILS</a:t>
            </a:r>
            <a:r>
              <a:rPr lang="en-US" sz="2499" u="sng" dirty="0">
                <a:solidFill>
                  <a:srgbClr val="FFDE59"/>
                </a:solidFill>
                <a:latin typeface="Poppins Light"/>
                <a:ea typeface="Poppins Light"/>
                <a:cs typeface="Poppins Light"/>
                <a:sym typeface="Poppins Light"/>
              </a:rPr>
              <a:t> </a:t>
            </a:r>
          </a:p>
        </p:txBody>
      </p:sp>
      <p:sp>
        <p:nvSpPr>
          <p:cNvPr id="12" name="Rectangle 11">
            <a:extLst>
              <a:ext uri="{FF2B5EF4-FFF2-40B4-BE49-F238E27FC236}">
                <a16:creationId xmlns:a16="http://schemas.microsoft.com/office/drawing/2014/main" id="{60FD3250-21A6-32B1-4199-0DB411A8CC5D}"/>
              </a:ext>
            </a:extLst>
          </p:cNvPr>
          <p:cNvSpPr/>
          <p:nvPr/>
        </p:nvSpPr>
        <p:spPr>
          <a:xfrm>
            <a:off x="0" y="0"/>
            <a:ext cx="7556500" cy="1069200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sp>
      <p:sp>
        <p:nvSpPr>
          <p:cNvPr id="3" name="Freeform 3"/>
          <p:cNvSpPr/>
          <p:nvPr/>
        </p:nvSpPr>
        <p:spPr>
          <a:xfrm>
            <a:off x="571267" y="-398598"/>
            <a:ext cx="7105043" cy="11489196"/>
          </a:xfrm>
          <a:custGeom>
            <a:avLst/>
            <a:gdLst/>
            <a:ahLst/>
            <a:cxnLst/>
            <a:rect l="l" t="t" r="r" b="b"/>
            <a:pathLst>
              <a:path w="7105043" h="11489196">
                <a:moveTo>
                  <a:pt x="0" y="0"/>
                </a:moveTo>
                <a:lnTo>
                  <a:pt x="7105042" y="0"/>
                </a:lnTo>
                <a:lnTo>
                  <a:pt x="7105042" y="11489196"/>
                </a:lnTo>
                <a:lnTo>
                  <a:pt x="0" y="11489196"/>
                </a:lnTo>
                <a:lnTo>
                  <a:pt x="0" y="0"/>
                </a:lnTo>
                <a:close/>
              </a:path>
            </a:pathLst>
          </a:custGeom>
          <a:blipFill>
            <a:blip r:embed="rId3">
              <a:alphaModFix amt="5000"/>
            </a:blip>
            <a:stretch>
              <a:fillRect l="-15678" r="-9275"/>
            </a:stretch>
          </a:blipFill>
        </p:spPr>
      </p:sp>
      <p:grpSp>
        <p:nvGrpSpPr>
          <p:cNvPr id="5" name="Group 5"/>
          <p:cNvGrpSpPr/>
          <p:nvPr/>
        </p:nvGrpSpPr>
        <p:grpSpPr>
          <a:xfrm>
            <a:off x="-479214" y="4955582"/>
            <a:ext cx="934171" cy="5994882"/>
            <a:chOff x="0" y="0"/>
            <a:chExt cx="335883" cy="2155469"/>
          </a:xfrm>
        </p:grpSpPr>
        <p:sp>
          <p:nvSpPr>
            <p:cNvPr id="6" name="Freeform 6"/>
            <p:cNvSpPr/>
            <p:nvPr/>
          </p:nvSpPr>
          <p:spPr>
            <a:xfrm>
              <a:off x="0" y="0"/>
              <a:ext cx="335883" cy="2155468"/>
            </a:xfrm>
            <a:custGeom>
              <a:avLst/>
              <a:gdLst/>
              <a:ahLst/>
              <a:cxnLst/>
              <a:rect l="l" t="t" r="r" b="b"/>
              <a:pathLst>
                <a:path w="335883" h="2155468">
                  <a:moveTo>
                    <a:pt x="0" y="0"/>
                  </a:moveTo>
                  <a:lnTo>
                    <a:pt x="335883" y="0"/>
                  </a:lnTo>
                  <a:lnTo>
                    <a:pt x="335883" y="2155468"/>
                  </a:lnTo>
                  <a:lnTo>
                    <a:pt x="0" y="2155468"/>
                  </a:lnTo>
                  <a:close/>
                </a:path>
              </a:pathLst>
            </a:custGeom>
            <a:solidFill>
              <a:srgbClr val="FFDE59"/>
            </a:solidFill>
          </p:spPr>
        </p:sp>
        <p:sp>
          <p:nvSpPr>
            <p:cNvPr id="7" name="TextBox 7"/>
            <p:cNvSpPr txBox="1"/>
            <p:nvPr/>
          </p:nvSpPr>
          <p:spPr>
            <a:xfrm>
              <a:off x="0" y="38100"/>
              <a:ext cx="335883" cy="2117369"/>
            </a:xfrm>
            <a:prstGeom prst="rect">
              <a:avLst/>
            </a:prstGeom>
          </p:spPr>
          <p:txBody>
            <a:bodyPr lIns="71846" tIns="71846" rIns="71846" bIns="71846" rtlCol="0" anchor="ctr"/>
            <a:lstStyle/>
            <a:p>
              <a:pPr algn="ctr">
                <a:lnSpc>
                  <a:spcPts val="1654"/>
                </a:lnSpc>
              </a:pPr>
              <a:endParaRPr sz="2400"/>
            </a:p>
          </p:txBody>
        </p:sp>
      </p:grpSp>
      <p:grpSp>
        <p:nvGrpSpPr>
          <p:cNvPr id="8" name="Group 8"/>
          <p:cNvGrpSpPr/>
          <p:nvPr/>
        </p:nvGrpSpPr>
        <p:grpSpPr>
          <a:xfrm>
            <a:off x="6742138" y="10239510"/>
            <a:ext cx="934171" cy="538876"/>
            <a:chOff x="0" y="0"/>
            <a:chExt cx="335883" cy="193754"/>
          </a:xfrm>
        </p:grpSpPr>
        <p:sp>
          <p:nvSpPr>
            <p:cNvPr id="9" name="Freeform 9"/>
            <p:cNvSpPr/>
            <p:nvPr/>
          </p:nvSpPr>
          <p:spPr>
            <a:xfrm>
              <a:off x="0" y="0"/>
              <a:ext cx="335883" cy="193754"/>
            </a:xfrm>
            <a:custGeom>
              <a:avLst/>
              <a:gdLst/>
              <a:ahLst/>
              <a:cxnLst/>
              <a:rect l="l" t="t" r="r" b="b"/>
              <a:pathLst>
                <a:path w="335883" h="193754">
                  <a:moveTo>
                    <a:pt x="0" y="0"/>
                  </a:moveTo>
                  <a:lnTo>
                    <a:pt x="335883" y="0"/>
                  </a:lnTo>
                  <a:lnTo>
                    <a:pt x="335883" y="193754"/>
                  </a:lnTo>
                  <a:lnTo>
                    <a:pt x="0" y="193754"/>
                  </a:lnTo>
                  <a:close/>
                </a:path>
              </a:pathLst>
            </a:custGeom>
            <a:solidFill>
              <a:srgbClr val="FFDE59"/>
            </a:solidFill>
          </p:spPr>
        </p:sp>
        <p:sp>
          <p:nvSpPr>
            <p:cNvPr id="10" name="TextBox 10"/>
            <p:cNvSpPr txBox="1"/>
            <p:nvPr/>
          </p:nvSpPr>
          <p:spPr>
            <a:xfrm>
              <a:off x="0" y="38100"/>
              <a:ext cx="335883" cy="155654"/>
            </a:xfrm>
            <a:prstGeom prst="rect">
              <a:avLst/>
            </a:prstGeom>
          </p:spPr>
          <p:txBody>
            <a:bodyPr lIns="71846" tIns="71846" rIns="71846" bIns="71846" rtlCol="0" anchor="ctr"/>
            <a:lstStyle/>
            <a:p>
              <a:pPr algn="ctr">
                <a:lnSpc>
                  <a:spcPts val="1654"/>
                </a:lnSpc>
              </a:pPr>
              <a:endParaRPr sz="2400"/>
            </a:p>
          </p:txBody>
        </p:sp>
      </p:grpSp>
      <p:sp>
        <p:nvSpPr>
          <p:cNvPr id="11" name="TextBox 11"/>
          <p:cNvSpPr txBox="1"/>
          <p:nvPr/>
        </p:nvSpPr>
        <p:spPr>
          <a:xfrm>
            <a:off x="3859578" y="5011025"/>
            <a:ext cx="2269083" cy="669671"/>
          </a:xfrm>
          <a:prstGeom prst="rect">
            <a:avLst/>
          </a:prstGeom>
        </p:spPr>
        <p:txBody>
          <a:bodyPr wrap="square" lIns="0" tIns="0" rIns="0" bIns="0" rtlCol="0" anchor="t">
            <a:spAutoFit/>
          </a:bodyPr>
          <a:lstStyle/>
          <a:p>
            <a:pPr algn="ctr">
              <a:lnSpc>
                <a:spcPts val="2574"/>
              </a:lnSpc>
            </a:pPr>
            <a:r>
              <a:rPr lang="en-US" dirty="0">
                <a:solidFill>
                  <a:srgbClr val="FFFFFF"/>
                </a:solidFill>
                <a:latin typeface="Poppins Light"/>
                <a:ea typeface="Poppins Light"/>
                <a:cs typeface="Poppins Light"/>
                <a:sym typeface="Poppins Light"/>
              </a:rPr>
              <a:t>Mr. MIHIR SHAH </a:t>
            </a:r>
          </a:p>
          <a:p>
            <a:pPr algn="ctr">
              <a:lnSpc>
                <a:spcPts val="2574"/>
              </a:lnSpc>
              <a:spcBef>
                <a:spcPct val="0"/>
              </a:spcBef>
            </a:pPr>
            <a:r>
              <a:rPr lang="en-US" dirty="0">
                <a:solidFill>
                  <a:srgbClr val="FFFFFF"/>
                </a:solidFill>
                <a:latin typeface="Poppins Light"/>
                <a:ea typeface="Poppins Light"/>
                <a:cs typeface="Poppins Light"/>
                <a:sym typeface="Poppins Light"/>
              </a:rPr>
              <a:t>DIRECTOR</a:t>
            </a:r>
          </a:p>
        </p:txBody>
      </p:sp>
      <p:sp>
        <p:nvSpPr>
          <p:cNvPr id="12" name="TextBox 12"/>
          <p:cNvSpPr txBox="1"/>
          <p:nvPr/>
        </p:nvSpPr>
        <p:spPr>
          <a:xfrm>
            <a:off x="2562378" y="582706"/>
            <a:ext cx="2431742" cy="336246"/>
          </a:xfrm>
          <a:prstGeom prst="rect">
            <a:avLst/>
          </a:prstGeom>
        </p:spPr>
        <p:txBody>
          <a:bodyPr wrap="square" lIns="0" tIns="0" rIns="0" bIns="0" rtlCol="0" anchor="t">
            <a:spAutoFit/>
          </a:bodyPr>
          <a:lstStyle/>
          <a:p>
            <a:pPr algn="ctr">
              <a:lnSpc>
                <a:spcPts val="2574"/>
              </a:lnSpc>
              <a:spcBef>
                <a:spcPct val="0"/>
              </a:spcBef>
            </a:pPr>
            <a:r>
              <a:rPr lang="en-US" sz="2400" b="1" u="sng" dirty="0">
                <a:solidFill>
                  <a:srgbClr val="FFDE59"/>
                </a:solidFill>
                <a:latin typeface="Poppins Bold"/>
                <a:ea typeface="Poppins Bold"/>
                <a:cs typeface="Poppins Bold"/>
                <a:sym typeface="Poppins Bold"/>
              </a:rPr>
              <a:t>CHIEF PATRON </a:t>
            </a:r>
          </a:p>
        </p:txBody>
      </p:sp>
      <p:sp>
        <p:nvSpPr>
          <p:cNvPr id="13" name="TextBox 13"/>
          <p:cNvSpPr txBox="1"/>
          <p:nvPr/>
        </p:nvSpPr>
        <p:spPr>
          <a:xfrm>
            <a:off x="1515627" y="5011026"/>
            <a:ext cx="2269083" cy="669671"/>
          </a:xfrm>
          <a:prstGeom prst="rect">
            <a:avLst/>
          </a:prstGeom>
        </p:spPr>
        <p:txBody>
          <a:bodyPr wrap="square" lIns="0" tIns="0" rIns="0" bIns="0" rtlCol="0" anchor="t">
            <a:spAutoFit/>
          </a:bodyPr>
          <a:lstStyle/>
          <a:p>
            <a:pPr algn="ctr">
              <a:lnSpc>
                <a:spcPts val="2574"/>
              </a:lnSpc>
            </a:pPr>
            <a:r>
              <a:rPr lang="en-US" dirty="0">
                <a:solidFill>
                  <a:srgbClr val="FFFFFF"/>
                </a:solidFill>
                <a:latin typeface="Poppins Light"/>
                <a:ea typeface="Poppins Light"/>
                <a:cs typeface="Poppins Light"/>
                <a:sym typeface="Poppins Light"/>
              </a:rPr>
              <a:t>Dr. G.J KHARADI </a:t>
            </a:r>
          </a:p>
          <a:p>
            <a:pPr algn="ctr">
              <a:lnSpc>
                <a:spcPts val="2574"/>
              </a:lnSpc>
              <a:spcBef>
                <a:spcPct val="0"/>
              </a:spcBef>
            </a:pPr>
            <a:r>
              <a:rPr lang="en-US" dirty="0">
                <a:solidFill>
                  <a:srgbClr val="FFFFFF"/>
                </a:solidFill>
                <a:latin typeface="Poppins Light"/>
                <a:ea typeface="Poppins Light"/>
                <a:cs typeface="Poppins Light"/>
                <a:sym typeface="Poppins Light"/>
              </a:rPr>
              <a:t>I/C PRINCIPAL </a:t>
            </a:r>
          </a:p>
        </p:txBody>
      </p:sp>
      <p:sp>
        <p:nvSpPr>
          <p:cNvPr id="14" name="TextBox 14"/>
          <p:cNvSpPr txBox="1"/>
          <p:nvPr/>
        </p:nvSpPr>
        <p:spPr>
          <a:xfrm>
            <a:off x="2891667" y="4580467"/>
            <a:ext cx="1786086" cy="336246"/>
          </a:xfrm>
          <a:prstGeom prst="rect">
            <a:avLst/>
          </a:prstGeom>
        </p:spPr>
        <p:txBody>
          <a:bodyPr wrap="square" lIns="0" tIns="0" rIns="0" bIns="0" rtlCol="0" anchor="t">
            <a:spAutoFit/>
          </a:bodyPr>
          <a:lstStyle/>
          <a:p>
            <a:pPr algn="ctr">
              <a:lnSpc>
                <a:spcPts val="2574"/>
              </a:lnSpc>
              <a:spcBef>
                <a:spcPct val="0"/>
              </a:spcBef>
            </a:pPr>
            <a:r>
              <a:rPr lang="en-US" sz="2000" b="1" u="sng" dirty="0">
                <a:solidFill>
                  <a:srgbClr val="FFFF00"/>
                </a:solidFill>
                <a:latin typeface="Poppins Bold"/>
                <a:ea typeface="Poppins Bold"/>
                <a:cs typeface="Poppins Bold"/>
                <a:sym typeface="Poppins Bold"/>
              </a:rPr>
              <a:t>PATRON</a:t>
            </a:r>
            <a:r>
              <a:rPr lang="en-US" sz="2400" b="1" dirty="0">
                <a:solidFill>
                  <a:srgbClr val="FFD699"/>
                </a:solidFill>
                <a:latin typeface="Poppins Bold"/>
                <a:ea typeface="Poppins Bold"/>
                <a:cs typeface="Poppins Bold"/>
                <a:sym typeface="Poppins Bold"/>
              </a:rPr>
              <a:t> </a:t>
            </a:r>
          </a:p>
        </p:txBody>
      </p:sp>
      <p:sp>
        <p:nvSpPr>
          <p:cNvPr id="15" name="TextBox 15"/>
          <p:cNvSpPr txBox="1"/>
          <p:nvPr/>
        </p:nvSpPr>
        <p:spPr>
          <a:xfrm>
            <a:off x="1593244" y="5855176"/>
            <a:ext cx="4362549" cy="360355"/>
          </a:xfrm>
          <a:prstGeom prst="rect">
            <a:avLst/>
          </a:prstGeom>
        </p:spPr>
        <p:txBody>
          <a:bodyPr wrap="square" lIns="0" tIns="0" rIns="0" bIns="0" rtlCol="0" anchor="t">
            <a:spAutoFit/>
          </a:bodyPr>
          <a:lstStyle/>
          <a:p>
            <a:pPr algn="ctr">
              <a:lnSpc>
                <a:spcPts val="2956"/>
              </a:lnSpc>
              <a:spcBef>
                <a:spcPct val="0"/>
              </a:spcBef>
            </a:pPr>
            <a:r>
              <a:rPr lang="en-US" sz="2000" b="1" u="sng" dirty="0">
                <a:solidFill>
                  <a:srgbClr val="FFFF00"/>
                </a:solidFill>
                <a:latin typeface="Poppins Bold"/>
                <a:ea typeface="Poppins Bold"/>
                <a:cs typeface="Poppins Bold"/>
                <a:sym typeface="Poppins Bold"/>
              </a:rPr>
              <a:t>ORGANIZING CHAIRMAN </a:t>
            </a:r>
          </a:p>
        </p:txBody>
      </p:sp>
      <p:sp>
        <p:nvSpPr>
          <p:cNvPr id="16" name="TextBox 16"/>
          <p:cNvSpPr txBox="1"/>
          <p:nvPr/>
        </p:nvSpPr>
        <p:spPr>
          <a:xfrm>
            <a:off x="889766" y="6192163"/>
            <a:ext cx="3234022" cy="648126"/>
          </a:xfrm>
          <a:prstGeom prst="rect">
            <a:avLst/>
          </a:prstGeom>
        </p:spPr>
        <p:txBody>
          <a:bodyPr wrap="square" lIns="0" tIns="0" rIns="0" bIns="0" rtlCol="0" anchor="t">
            <a:spAutoFit/>
          </a:bodyPr>
          <a:lstStyle/>
          <a:p>
            <a:pPr algn="ctr">
              <a:lnSpc>
                <a:spcPts val="2574"/>
              </a:lnSpc>
            </a:pPr>
            <a:r>
              <a:rPr lang="en-US" dirty="0">
                <a:solidFill>
                  <a:srgbClr val="FFFFFF"/>
                </a:solidFill>
                <a:latin typeface="Poppins Light"/>
                <a:ea typeface="Poppins Light"/>
                <a:cs typeface="Poppins Light"/>
                <a:sym typeface="Poppins Light"/>
              </a:rPr>
              <a:t>Mr. S. S. PRAJAPATI </a:t>
            </a:r>
          </a:p>
          <a:p>
            <a:pPr algn="ctr">
              <a:lnSpc>
                <a:spcPts val="2574"/>
              </a:lnSpc>
              <a:spcBef>
                <a:spcPct val="0"/>
              </a:spcBef>
            </a:pPr>
            <a:r>
              <a:rPr lang="en-US" dirty="0">
                <a:solidFill>
                  <a:srgbClr val="FFFFFF"/>
                </a:solidFill>
                <a:latin typeface="Poppins Light"/>
                <a:ea typeface="Poppins Light"/>
                <a:cs typeface="Poppins Light"/>
                <a:sym typeface="Poppins Light"/>
              </a:rPr>
              <a:t>CONVENER </a:t>
            </a:r>
          </a:p>
        </p:txBody>
      </p:sp>
      <p:sp>
        <p:nvSpPr>
          <p:cNvPr id="17" name="TextBox 17"/>
          <p:cNvSpPr txBox="1"/>
          <p:nvPr/>
        </p:nvSpPr>
        <p:spPr>
          <a:xfrm>
            <a:off x="3799568" y="6181390"/>
            <a:ext cx="2541860" cy="669671"/>
          </a:xfrm>
          <a:prstGeom prst="rect">
            <a:avLst/>
          </a:prstGeom>
        </p:spPr>
        <p:txBody>
          <a:bodyPr wrap="square" lIns="0" tIns="0" rIns="0" bIns="0" rtlCol="0" anchor="t">
            <a:spAutoFit/>
          </a:bodyPr>
          <a:lstStyle/>
          <a:p>
            <a:pPr algn="ctr">
              <a:lnSpc>
                <a:spcPts val="2574"/>
              </a:lnSpc>
            </a:pPr>
            <a:r>
              <a:rPr lang="en-US" dirty="0">
                <a:solidFill>
                  <a:srgbClr val="FFFFFF"/>
                </a:solidFill>
                <a:latin typeface="Poppins"/>
                <a:ea typeface="Poppins"/>
                <a:cs typeface="Poppins"/>
                <a:sym typeface="Poppins"/>
              </a:rPr>
              <a:t>Dr. H. R.DABHI </a:t>
            </a:r>
          </a:p>
          <a:p>
            <a:pPr algn="ctr">
              <a:lnSpc>
                <a:spcPts val="2574"/>
              </a:lnSpc>
              <a:spcBef>
                <a:spcPct val="0"/>
              </a:spcBef>
            </a:pPr>
            <a:r>
              <a:rPr lang="en-US" dirty="0">
                <a:solidFill>
                  <a:srgbClr val="FFFFFF"/>
                </a:solidFill>
                <a:latin typeface="Poppins"/>
                <a:ea typeface="Poppins"/>
                <a:cs typeface="Poppins"/>
                <a:sym typeface="Poppins"/>
              </a:rPr>
              <a:t>CO- CONVENER </a:t>
            </a:r>
          </a:p>
        </p:txBody>
      </p:sp>
      <p:sp>
        <p:nvSpPr>
          <p:cNvPr id="18" name="TextBox 18"/>
          <p:cNvSpPr txBox="1"/>
          <p:nvPr/>
        </p:nvSpPr>
        <p:spPr>
          <a:xfrm>
            <a:off x="1274115" y="6994802"/>
            <a:ext cx="5000810" cy="321883"/>
          </a:xfrm>
          <a:prstGeom prst="rect">
            <a:avLst/>
          </a:prstGeom>
        </p:spPr>
        <p:txBody>
          <a:bodyPr wrap="square" lIns="0" tIns="0" rIns="0" bIns="0" rtlCol="0" anchor="t">
            <a:spAutoFit/>
          </a:bodyPr>
          <a:lstStyle/>
          <a:p>
            <a:pPr algn="ctr">
              <a:lnSpc>
                <a:spcPts val="2574"/>
              </a:lnSpc>
              <a:spcBef>
                <a:spcPct val="0"/>
              </a:spcBef>
            </a:pPr>
            <a:r>
              <a:rPr lang="en-US" sz="2000" b="1" u="sng" dirty="0">
                <a:solidFill>
                  <a:srgbClr val="FFFF00"/>
                </a:solidFill>
                <a:latin typeface="Poppins Bold"/>
                <a:ea typeface="Poppins Bold"/>
                <a:cs typeface="Poppins Bold"/>
                <a:sym typeface="Poppins Bold"/>
              </a:rPr>
              <a:t>MEMBERS OF ORGANIZING COMMITTEE </a:t>
            </a:r>
          </a:p>
        </p:txBody>
      </p:sp>
      <p:sp>
        <p:nvSpPr>
          <p:cNvPr id="19" name="TextBox 19"/>
          <p:cNvSpPr txBox="1"/>
          <p:nvPr/>
        </p:nvSpPr>
        <p:spPr>
          <a:xfrm>
            <a:off x="1221288" y="7099300"/>
            <a:ext cx="2962504" cy="3516347"/>
          </a:xfrm>
          <a:prstGeom prst="rect">
            <a:avLst/>
          </a:prstGeom>
        </p:spPr>
        <p:txBody>
          <a:bodyPr lIns="0" tIns="0" rIns="0" bIns="0" rtlCol="0" anchor="t">
            <a:spAutoFit/>
          </a:bodyPr>
          <a:lstStyle/>
          <a:p>
            <a:pPr marL="114725" lvl="1" algn="just">
              <a:lnSpc>
                <a:spcPts val="1487"/>
              </a:lnSpc>
            </a:pPr>
            <a:endParaRPr lang="en-US" dirty="0">
              <a:solidFill>
                <a:srgbClr val="FFFFFF"/>
              </a:solidFill>
              <a:latin typeface="Poppins Light"/>
              <a:ea typeface="Poppins Light"/>
              <a:cs typeface="Poppins Light"/>
              <a:sym typeface="Poppins Light"/>
            </a:endParaRPr>
          </a:p>
          <a:p>
            <a:pPr marL="229449" lvl="1" indent="-114724" algn="just">
              <a:buFont typeface="Arial"/>
              <a:buChar char="•"/>
            </a:pPr>
            <a:r>
              <a:rPr lang="en-US" dirty="0">
                <a:solidFill>
                  <a:srgbClr val="FFFFFF"/>
                </a:solidFill>
                <a:latin typeface="Poppins Light"/>
                <a:ea typeface="Poppins Light"/>
                <a:cs typeface="Poppins Light"/>
                <a:sym typeface="Poppins Light"/>
              </a:rPr>
              <a:t>Smt. N.A.VOHRA</a:t>
            </a:r>
          </a:p>
          <a:p>
            <a:pPr marL="229449" lvl="1" indent="-114724" algn="just">
              <a:buFont typeface="Arial"/>
              <a:buChar char="•"/>
            </a:pPr>
            <a:r>
              <a:rPr lang="en-US" dirty="0">
                <a:solidFill>
                  <a:srgbClr val="FFFFFF"/>
                </a:solidFill>
                <a:latin typeface="Poppins Light"/>
                <a:ea typeface="Poppins Light"/>
                <a:cs typeface="Poppins Light"/>
                <a:sym typeface="Poppins Light"/>
              </a:rPr>
              <a:t>Dr. K. J. MEHTA</a:t>
            </a:r>
          </a:p>
          <a:p>
            <a:pPr marL="229449" lvl="1" indent="-114724" algn="just">
              <a:buFont typeface="Arial"/>
              <a:buChar char="•"/>
            </a:pPr>
            <a:r>
              <a:rPr lang="en-US" dirty="0">
                <a:solidFill>
                  <a:srgbClr val="FFFFFF"/>
                </a:solidFill>
                <a:latin typeface="Poppins Light"/>
                <a:ea typeface="Poppins Light"/>
                <a:cs typeface="Poppins Light"/>
                <a:sym typeface="Poppins Light"/>
              </a:rPr>
              <a:t>Dr. V. J  CHAUHAN </a:t>
            </a:r>
          </a:p>
          <a:p>
            <a:pPr marL="229449" lvl="1" indent="-114724" algn="just">
              <a:buFont typeface="Arial"/>
              <a:buChar char="•"/>
            </a:pPr>
            <a:r>
              <a:rPr lang="en-US" dirty="0">
                <a:solidFill>
                  <a:srgbClr val="FFFFFF"/>
                </a:solidFill>
                <a:latin typeface="Poppins Light"/>
                <a:ea typeface="Poppins Light"/>
                <a:cs typeface="Poppins Light"/>
                <a:sym typeface="Poppins Light"/>
              </a:rPr>
              <a:t>Dr. N. M. VAGHELA </a:t>
            </a:r>
          </a:p>
          <a:p>
            <a:pPr marL="229449" lvl="1" indent="-114724" algn="just">
              <a:buFont typeface="Arial"/>
              <a:buChar char="•"/>
            </a:pPr>
            <a:r>
              <a:rPr lang="en-US" dirty="0">
                <a:solidFill>
                  <a:srgbClr val="FFFFFF"/>
                </a:solidFill>
                <a:latin typeface="Poppins Light"/>
                <a:ea typeface="Poppins Light"/>
                <a:cs typeface="Poppins Light"/>
                <a:sym typeface="Poppins Light"/>
              </a:rPr>
              <a:t>Mr. P. C. PAWAR</a:t>
            </a:r>
          </a:p>
          <a:p>
            <a:pPr marL="229449" lvl="1" indent="-114724" algn="just">
              <a:buFont typeface="Arial"/>
              <a:buChar char="•"/>
            </a:pPr>
            <a:r>
              <a:rPr lang="en-US" dirty="0">
                <a:solidFill>
                  <a:srgbClr val="FFFFFF"/>
                </a:solidFill>
                <a:latin typeface="Poppins Light"/>
                <a:ea typeface="Poppins Light"/>
                <a:cs typeface="Poppins Light"/>
                <a:sym typeface="Poppins Light"/>
              </a:rPr>
              <a:t>Dr. R. R. PATEL</a:t>
            </a:r>
          </a:p>
          <a:p>
            <a:pPr marL="229449" lvl="1" indent="-114724" algn="just">
              <a:buFont typeface="Arial"/>
              <a:buChar char="•"/>
            </a:pPr>
            <a:r>
              <a:rPr lang="en-US" dirty="0">
                <a:solidFill>
                  <a:srgbClr val="FFFFFF"/>
                </a:solidFill>
                <a:latin typeface="Poppins Light"/>
                <a:ea typeface="Poppins Light"/>
                <a:cs typeface="Poppins Light"/>
                <a:sym typeface="Poppins Light"/>
              </a:rPr>
              <a:t>Dr. V. R. JAIN.</a:t>
            </a:r>
          </a:p>
          <a:p>
            <a:pPr marL="229449" lvl="1" indent="-114724" algn="just">
              <a:buFont typeface="Arial"/>
              <a:buChar char="•"/>
            </a:pPr>
            <a:r>
              <a:rPr lang="en-US" dirty="0">
                <a:solidFill>
                  <a:srgbClr val="FFFFFF"/>
                </a:solidFill>
                <a:latin typeface="Poppins Light"/>
                <a:ea typeface="Poppins Light"/>
                <a:cs typeface="Poppins Light"/>
                <a:sym typeface="Poppins Light"/>
              </a:rPr>
              <a:t>Dr. S. A. PATEL</a:t>
            </a:r>
          </a:p>
          <a:p>
            <a:pPr marL="229449" lvl="1" indent="-114724" algn="just">
              <a:buFont typeface="Arial"/>
              <a:buChar char="•"/>
            </a:pPr>
            <a:r>
              <a:rPr lang="en-US" dirty="0">
                <a:solidFill>
                  <a:srgbClr val="FFFFFF"/>
                </a:solidFill>
                <a:latin typeface="Poppins Light"/>
                <a:ea typeface="Poppins Light"/>
                <a:cs typeface="Poppins Light"/>
                <a:sym typeface="Poppins Light"/>
              </a:rPr>
              <a:t>Dr. K. T. JOSHI</a:t>
            </a:r>
          </a:p>
          <a:p>
            <a:pPr marL="229449" lvl="1" indent="-114724" algn="just">
              <a:buFont typeface="Arial"/>
              <a:buChar char="•"/>
            </a:pPr>
            <a:r>
              <a:rPr lang="en-US" dirty="0">
                <a:solidFill>
                  <a:srgbClr val="FFFFFF"/>
                </a:solidFill>
                <a:latin typeface="Poppins Light"/>
                <a:ea typeface="Poppins Light"/>
                <a:cs typeface="Poppins Light"/>
                <a:sym typeface="Poppins Light"/>
              </a:rPr>
              <a:t>Mr. N. R. PATEL</a:t>
            </a:r>
          </a:p>
          <a:p>
            <a:pPr marL="229449" lvl="1" indent="-114724" algn="just">
              <a:buFont typeface="Arial"/>
              <a:buChar char="•"/>
            </a:pPr>
            <a:r>
              <a:rPr lang="en-US" dirty="0">
                <a:solidFill>
                  <a:srgbClr val="FFFFFF"/>
                </a:solidFill>
                <a:latin typeface="Poppins Light"/>
                <a:ea typeface="Poppins Light"/>
                <a:cs typeface="Poppins Light"/>
                <a:sym typeface="Poppins Light"/>
              </a:rPr>
              <a:t>Mr. D. D. RATHVA</a:t>
            </a:r>
          </a:p>
          <a:p>
            <a:pPr marL="229449" lvl="1" indent="-114724" algn="just">
              <a:buFont typeface="Arial"/>
              <a:buChar char="•"/>
            </a:pPr>
            <a:r>
              <a:rPr lang="en-US" dirty="0">
                <a:solidFill>
                  <a:srgbClr val="FFFFFF"/>
                </a:solidFill>
                <a:latin typeface="Poppins Light"/>
                <a:ea typeface="Poppins Light"/>
                <a:cs typeface="Poppins Light"/>
                <a:sym typeface="Poppins Light"/>
              </a:rPr>
              <a:t>Mr. K. B. PATEL </a:t>
            </a:r>
          </a:p>
        </p:txBody>
      </p:sp>
      <p:sp>
        <p:nvSpPr>
          <p:cNvPr id="20" name="TextBox 20"/>
          <p:cNvSpPr txBox="1"/>
          <p:nvPr/>
        </p:nvSpPr>
        <p:spPr>
          <a:xfrm>
            <a:off x="4168193" y="7403071"/>
            <a:ext cx="2977761" cy="3046988"/>
          </a:xfrm>
          <a:prstGeom prst="rect">
            <a:avLst/>
          </a:prstGeom>
        </p:spPr>
        <p:txBody>
          <a:bodyPr lIns="0" tIns="0" rIns="0" bIns="0" rtlCol="0" anchor="t">
            <a:spAutoFit/>
          </a:bodyPr>
          <a:lstStyle/>
          <a:p>
            <a:pPr marL="288326" lvl="1" indent="-144163" algn="l">
              <a:buFont typeface="Arial"/>
              <a:buChar char="•"/>
            </a:pPr>
            <a:r>
              <a:rPr lang="en-US" dirty="0">
                <a:solidFill>
                  <a:srgbClr val="FFFFFF"/>
                </a:solidFill>
                <a:latin typeface="Poppins Light"/>
                <a:ea typeface="Poppins Light"/>
                <a:cs typeface="Poppins Light"/>
                <a:sym typeface="Poppins Light"/>
              </a:rPr>
              <a:t>Mr. H. G. SOLANKI </a:t>
            </a:r>
          </a:p>
          <a:p>
            <a:pPr marL="288326" lvl="1" indent="-144163" algn="l">
              <a:buFont typeface="Arial"/>
              <a:buChar char="•"/>
            </a:pPr>
            <a:r>
              <a:rPr lang="en-US" dirty="0">
                <a:solidFill>
                  <a:srgbClr val="FFFFFF"/>
                </a:solidFill>
                <a:latin typeface="Poppins Light"/>
                <a:ea typeface="Poppins Light"/>
                <a:cs typeface="Poppins Light"/>
                <a:sym typeface="Poppins Light"/>
              </a:rPr>
              <a:t>Mr. A. N. CHAUHAN </a:t>
            </a:r>
          </a:p>
          <a:p>
            <a:pPr marL="288326" lvl="1" indent="-144163" algn="l">
              <a:buFont typeface="Arial"/>
              <a:buChar char="•"/>
            </a:pPr>
            <a:r>
              <a:rPr lang="en-US" dirty="0">
                <a:solidFill>
                  <a:srgbClr val="FFFFFF"/>
                </a:solidFill>
                <a:latin typeface="Poppins Light"/>
                <a:ea typeface="Poppins Light"/>
                <a:cs typeface="Poppins Light"/>
                <a:sym typeface="Poppins Light"/>
              </a:rPr>
              <a:t>Ms. S. P. MODHIYA </a:t>
            </a:r>
          </a:p>
          <a:p>
            <a:pPr marL="288326" lvl="1" indent="-144163" algn="l">
              <a:buFont typeface="Arial"/>
              <a:buChar char="•"/>
            </a:pPr>
            <a:r>
              <a:rPr lang="en-US" dirty="0">
                <a:solidFill>
                  <a:srgbClr val="FFFFFF"/>
                </a:solidFill>
                <a:latin typeface="Poppins Light"/>
                <a:ea typeface="Poppins Light"/>
                <a:cs typeface="Poppins Light"/>
                <a:sym typeface="Poppins Light"/>
              </a:rPr>
              <a:t>Ms. S. C. KHAPED  </a:t>
            </a:r>
          </a:p>
          <a:p>
            <a:pPr marL="288326" lvl="1" indent="-144163" algn="l">
              <a:buFont typeface="Arial"/>
              <a:buChar char="•"/>
            </a:pPr>
            <a:r>
              <a:rPr lang="en-US" dirty="0">
                <a:solidFill>
                  <a:srgbClr val="FFFFFF"/>
                </a:solidFill>
                <a:latin typeface="Poppins Light"/>
                <a:ea typeface="Poppins Light"/>
                <a:cs typeface="Poppins Light"/>
                <a:sym typeface="Poppins Light"/>
              </a:rPr>
              <a:t>Ms. B. J. TILWANI </a:t>
            </a:r>
          </a:p>
          <a:p>
            <a:pPr marL="288326" lvl="1" indent="-144163" algn="l">
              <a:buFont typeface="Arial"/>
              <a:buChar char="•"/>
            </a:pPr>
            <a:r>
              <a:rPr lang="en-US" dirty="0">
                <a:solidFill>
                  <a:srgbClr val="FFFFFF"/>
                </a:solidFill>
                <a:latin typeface="Poppins Light"/>
                <a:ea typeface="Poppins Light"/>
                <a:cs typeface="Poppins Light"/>
                <a:sym typeface="Poppins Light"/>
              </a:rPr>
              <a:t>Ms. K. K. PARMAR </a:t>
            </a:r>
          </a:p>
          <a:p>
            <a:pPr marL="288326" lvl="1" indent="-144163" algn="l">
              <a:buFont typeface="Arial"/>
              <a:buChar char="•"/>
            </a:pPr>
            <a:r>
              <a:rPr lang="en-US" dirty="0">
                <a:solidFill>
                  <a:srgbClr val="FFFFFF"/>
                </a:solidFill>
                <a:latin typeface="Poppins Light"/>
                <a:ea typeface="Poppins Light"/>
                <a:cs typeface="Poppins Light"/>
                <a:sym typeface="Poppins Light"/>
              </a:rPr>
              <a:t>Ms. A. S. BHABHOR </a:t>
            </a:r>
          </a:p>
          <a:p>
            <a:pPr marL="288326" lvl="1" indent="-144163" algn="l">
              <a:buFont typeface="Arial"/>
              <a:buChar char="•"/>
            </a:pPr>
            <a:r>
              <a:rPr lang="en-US" dirty="0">
                <a:solidFill>
                  <a:srgbClr val="FFFFFF"/>
                </a:solidFill>
                <a:latin typeface="Poppins Light"/>
                <a:ea typeface="Poppins Light"/>
                <a:cs typeface="Poppins Light"/>
                <a:sym typeface="Poppins Light"/>
              </a:rPr>
              <a:t>Ms. D. K. PATEL </a:t>
            </a:r>
          </a:p>
          <a:p>
            <a:pPr marL="288326" lvl="1" indent="-144163" algn="l">
              <a:buFont typeface="Arial"/>
              <a:buChar char="•"/>
            </a:pPr>
            <a:r>
              <a:rPr lang="en-US" dirty="0">
                <a:solidFill>
                  <a:srgbClr val="FFFFFF"/>
                </a:solidFill>
                <a:latin typeface="Poppins Light"/>
                <a:ea typeface="Poppins Light"/>
                <a:cs typeface="Poppins Light"/>
                <a:sym typeface="Poppins Light"/>
              </a:rPr>
              <a:t>Ms. P. R. SANGADA</a:t>
            </a:r>
          </a:p>
          <a:p>
            <a:pPr marL="288326" lvl="1" indent="-144163" algn="l">
              <a:buFont typeface="Arial"/>
              <a:buChar char="•"/>
            </a:pPr>
            <a:r>
              <a:rPr lang="en-US" dirty="0">
                <a:solidFill>
                  <a:srgbClr val="FFFFFF"/>
                </a:solidFill>
                <a:latin typeface="Poppins Light"/>
                <a:ea typeface="Poppins Light"/>
                <a:cs typeface="Poppins Light"/>
                <a:sym typeface="Poppins Light"/>
              </a:rPr>
              <a:t>Ms. S. A. PATHAN </a:t>
            </a:r>
          </a:p>
          <a:p>
            <a:pPr marL="288326" lvl="1" indent="-144163" algn="l">
              <a:buFont typeface="Arial"/>
              <a:buChar char="•"/>
            </a:pPr>
            <a:r>
              <a:rPr lang="en-US" dirty="0">
                <a:solidFill>
                  <a:srgbClr val="FFFFFF"/>
                </a:solidFill>
                <a:latin typeface="Poppins Light"/>
                <a:ea typeface="Poppins Light"/>
                <a:cs typeface="Poppins Light"/>
                <a:sym typeface="Poppins Light"/>
              </a:rPr>
              <a:t>Ms. P. V. MACWAN </a:t>
            </a:r>
          </a:p>
        </p:txBody>
      </p:sp>
      <p:pic>
        <p:nvPicPr>
          <p:cNvPr id="4" name="Picture 3">
            <a:extLst>
              <a:ext uri="{FF2B5EF4-FFF2-40B4-BE49-F238E27FC236}">
                <a16:creationId xmlns:a16="http://schemas.microsoft.com/office/drawing/2014/main" id="{AC439EF9-2E68-D222-0A53-FC7B10CB4FEF}"/>
              </a:ext>
            </a:extLst>
          </p:cNvPr>
          <p:cNvPicPr>
            <a:picLocks noChangeAspect="1"/>
          </p:cNvPicPr>
          <p:nvPr/>
        </p:nvPicPr>
        <p:blipFill>
          <a:blip r:embed="rId4" cstate="print">
            <a:clrChange>
              <a:clrFrom>
                <a:srgbClr val="FFECB9"/>
              </a:clrFrom>
              <a:clrTo>
                <a:srgbClr val="FFECB9">
                  <a:alpha val="0"/>
                </a:srgbClr>
              </a:clrTo>
            </a:clrChange>
            <a:biLevel thresh="50000"/>
            <a:extLst>
              <a:ext uri="{28A0092B-C50C-407E-A947-70E740481C1C}">
                <a14:useLocalDpi xmlns:a14="http://schemas.microsoft.com/office/drawing/2010/main" val="0"/>
              </a:ext>
            </a:extLst>
          </a:blip>
          <a:srcRect t="35901" b="35839"/>
          <a:stretch>
            <a:fillRect/>
          </a:stretch>
        </p:blipFill>
        <p:spPr>
          <a:xfrm>
            <a:off x="-336550" y="-20449"/>
            <a:ext cx="3174476" cy="474358"/>
          </a:xfrm>
          <a:prstGeom prst="rect">
            <a:avLst/>
          </a:prstGeom>
        </p:spPr>
      </p:pic>
      <p:cxnSp>
        <p:nvCxnSpPr>
          <p:cNvPr id="21" name="Straight Connector 20">
            <a:extLst>
              <a:ext uri="{FF2B5EF4-FFF2-40B4-BE49-F238E27FC236}">
                <a16:creationId xmlns:a16="http://schemas.microsoft.com/office/drawing/2014/main" id="{444462ED-7806-66E6-EB5F-C0FB6857BB37}"/>
              </a:ext>
            </a:extLst>
          </p:cNvPr>
          <p:cNvCxnSpPr>
            <a:cxnSpLocks/>
          </p:cNvCxnSpPr>
          <p:nvPr/>
        </p:nvCxnSpPr>
        <p:spPr>
          <a:xfrm>
            <a:off x="262025" y="469900"/>
            <a:ext cx="7173825" cy="0"/>
          </a:xfrm>
          <a:prstGeom prst="line">
            <a:avLst/>
          </a:prstGeom>
        </p:spPr>
        <p:style>
          <a:lnRef idx="1">
            <a:schemeClr val="dk1"/>
          </a:lnRef>
          <a:fillRef idx="0">
            <a:schemeClr val="dk1"/>
          </a:fillRef>
          <a:effectRef idx="0">
            <a:schemeClr val="dk1"/>
          </a:effectRef>
          <a:fontRef idx="minor">
            <a:schemeClr val="tx1"/>
          </a:fontRef>
        </p:style>
      </p:cxnSp>
      <p:pic>
        <p:nvPicPr>
          <p:cNvPr id="1026" name="Picture 2" descr="Prof (Dr) Sanjay Kumar">
            <a:extLst>
              <a:ext uri="{FF2B5EF4-FFF2-40B4-BE49-F238E27FC236}">
                <a16:creationId xmlns:a16="http://schemas.microsoft.com/office/drawing/2014/main" id="{76B94D00-D2ED-7506-1643-F3BFAB2E3F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9587" y="949359"/>
            <a:ext cx="1457325" cy="1457325"/>
          </a:xfrm>
          <a:prstGeom prst="ellipse">
            <a:avLst/>
          </a:prstGeom>
          <a:noFill/>
          <a:extLst>
            <a:ext uri="{909E8E84-426E-40DD-AFC4-6F175D3DCCD1}">
              <a14:hiddenFill xmlns:a14="http://schemas.microsoft.com/office/drawing/2010/main">
                <a:solidFill>
                  <a:srgbClr val="FFFFFF"/>
                </a:solidFill>
              </a14:hiddenFill>
            </a:ext>
          </a:extLst>
        </p:spPr>
      </p:pic>
      <p:sp>
        <p:nvSpPr>
          <p:cNvPr id="22" name="TextBox 13">
            <a:extLst>
              <a:ext uri="{FF2B5EF4-FFF2-40B4-BE49-F238E27FC236}">
                <a16:creationId xmlns:a16="http://schemas.microsoft.com/office/drawing/2014/main" id="{E2FCD862-2CA5-0415-E850-B19F9F52EFE8}"/>
              </a:ext>
            </a:extLst>
          </p:cNvPr>
          <p:cNvSpPr txBox="1"/>
          <p:nvPr/>
        </p:nvSpPr>
        <p:spPr>
          <a:xfrm>
            <a:off x="730862" y="2399636"/>
            <a:ext cx="6087316" cy="830997"/>
          </a:xfrm>
          <a:prstGeom prst="rect">
            <a:avLst/>
          </a:prstGeom>
        </p:spPr>
        <p:txBody>
          <a:bodyPr wrap="square" lIns="0" tIns="0" rIns="0" bIns="0" rtlCol="0" anchor="t">
            <a:spAutoFit/>
          </a:bodyPr>
          <a:lstStyle/>
          <a:p>
            <a:pPr algn="ctr"/>
            <a:r>
              <a:rPr lang="en-US" b="1" dirty="0">
                <a:solidFill>
                  <a:srgbClr val="FFFFFF"/>
                </a:solidFill>
                <a:latin typeface="Poppins Light"/>
                <a:ea typeface="Poppins Light"/>
                <a:cs typeface="Poppins Light"/>
                <a:sym typeface="Poppins Light"/>
              </a:rPr>
              <a:t>Prof. Dr. SANJAY KUMAR </a:t>
            </a:r>
          </a:p>
          <a:p>
            <a:pPr algn="ctr">
              <a:spcBef>
                <a:spcPct val="0"/>
              </a:spcBef>
            </a:pPr>
            <a:r>
              <a:rPr lang="en-GB" b="1" dirty="0">
                <a:solidFill>
                  <a:schemeClr val="bg1"/>
                </a:solidFill>
              </a:rPr>
              <a:t>CHIEF EXECUTIVE OFFICER </a:t>
            </a:r>
          </a:p>
          <a:p>
            <a:pPr algn="ctr">
              <a:spcBef>
                <a:spcPct val="0"/>
              </a:spcBef>
            </a:pPr>
            <a:r>
              <a:rPr lang="en-GB" b="1" dirty="0">
                <a:solidFill>
                  <a:schemeClr val="bg1"/>
                </a:solidFill>
              </a:rPr>
              <a:t>ZYDUS MEDICAL COLLEGE AND HOSPITAL</a:t>
            </a:r>
            <a:endParaRPr lang="en-US" b="1" dirty="0">
              <a:solidFill>
                <a:schemeClr val="bg1"/>
              </a:solidFill>
              <a:latin typeface="Poppins Light"/>
              <a:ea typeface="Poppins Light"/>
              <a:cs typeface="Poppins Light"/>
              <a:sym typeface="Poppins Light"/>
            </a:endParaRPr>
          </a:p>
        </p:txBody>
      </p:sp>
      <p:sp>
        <p:nvSpPr>
          <p:cNvPr id="23" name="TextBox 15">
            <a:extLst>
              <a:ext uri="{FF2B5EF4-FFF2-40B4-BE49-F238E27FC236}">
                <a16:creationId xmlns:a16="http://schemas.microsoft.com/office/drawing/2014/main" id="{999DDBD3-AF43-1150-12F7-0574DEDEB6F4}"/>
              </a:ext>
            </a:extLst>
          </p:cNvPr>
          <p:cNvSpPr txBox="1"/>
          <p:nvPr/>
        </p:nvSpPr>
        <p:spPr>
          <a:xfrm>
            <a:off x="1618293" y="3371514"/>
            <a:ext cx="4362549" cy="360355"/>
          </a:xfrm>
          <a:prstGeom prst="rect">
            <a:avLst/>
          </a:prstGeom>
        </p:spPr>
        <p:txBody>
          <a:bodyPr wrap="square" lIns="0" tIns="0" rIns="0" bIns="0" rtlCol="0" anchor="t">
            <a:spAutoFit/>
          </a:bodyPr>
          <a:lstStyle/>
          <a:p>
            <a:pPr algn="ctr">
              <a:lnSpc>
                <a:spcPts val="2956"/>
              </a:lnSpc>
              <a:spcBef>
                <a:spcPct val="0"/>
              </a:spcBef>
            </a:pPr>
            <a:r>
              <a:rPr lang="en-US" sz="2000" b="1" u="sng" dirty="0">
                <a:solidFill>
                  <a:srgbClr val="FFFF00"/>
                </a:solidFill>
                <a:latin typeface="Poppins Bold"/>
                <a:ea typeface="Poppins Bold"/>
                <a:cs typeface="Poppins Bold"/>
                <a:sym typeface="Poppins Bold"/>
              </a:rPr>
              <a:t>GUEST SPEAKERS</a:t>
            </a:r>
            <a:r>
              <a:rPr lang="en-US" sz="2000" b="1" u="sng" dirty="0">
                <a:solidFill>
                  <a:srgbClr val="FFDE59"/>
                </a:solidFill>
                <a:latin typeface="Poppins Bold"/>
                <a:ea typeface="Poppins Bold"/>
                <a:cs typeface="Poppins Bold"/>
                <a:sym typeface="Poppins Bold"/>
              </a:rPr>
              <a:t> </a:t>
            </a:r>
          </a:p>
        </p:txBody>
      </p:sp>
      <p:sp>
        <p:nvSpPr>
          <p:cNvPr id="24" name="TextBox 16">
            <a:extLst>
              <a:ext uri="{FF2B5EF4-FFF2-40B4-BE49-F238E27FC236}">
                <a16:creationId xmlns:a16="http://schemas.microsoft.com/office/drawing/2014/main" id="{05010E9C-E130-4AD8-F06C-3CABFA3A1455}"/>
              </a:ext>
            </a:extLst>
          </p:cNvPr>
          <p:cNvSpPr txBox="1"/>
          <p:nvPr/>
        </p:nvSpPr>
        <p:spPr>
          <a:xfrm>
            <a:off x="625556" y="3826271"/>
            <a:ext cx="3234022" cy="648126"/>
          </a:xfrm>
          <a:prstGeom prst="rect">
            <a:avLst/>
          </a:prstGeom>
        </p:spPr>
        <p:txBody>
          <a:bodyPr wrap="square" lIns="0" tIns="0" rIns="0" bIns="0" rtlCol="0" anchor="t">
            <a:spAutoFit/>
          </a:bodyPr>
          <a:lstStyle/>
          <a:p>
            <a:pPr algn="ctr">
              <a:lnSpc>
                <a:spcPts val="2574"/>
              </a:lnSpc>
            </a:pPr>
            <a:r>
              <a:rPr lang="en-US" dirty="0">
                <a:solidFill>
                  <a:srgbClr val="FFFFFF"/>
                </a:solidFill>
                <a:latin typeface="Poppins Light"/>
                <a:ea typeface="Poppins Light"/>
                <a:cs typeface="Poppins Light"/>
                <a:sym typeface="Poppins Light"/>
              </a:rPr>
              <a:t>Dr. SURESHKUMAR KAILASHA </a:t>
            </a:r>
          </a:p>
          <a:p>
            <a:pPr algn="ctr">
              <a:lnSpc>
                <a:spcPts val="2574"/>
              </a:lnSpc>
              <a:spcBef>
                <a:spcPct val="0"/>
              </a:spcBef>
            </a:pPr>
            <a:r>
              <a:rPr lang="en-US" dirty="0">
                <a:solidFill>
                  <a:srgbClr val="FFFFFF"/>
                </a:solidFill>
                <a:latin typeface="Poppins Light"/>
                <a:ea typeface="Poppins Light"/>
                <a:cs typeface="Poppins Light"/>
                <a:sym typeface="Poppins Light"/>
              </a:rPr>
              <a:t>SVNIT, SURAT </a:t>
            </a:r>
          </a:p>
        </p:txBody>
      </p:sp>
      <p:sp>
        <p:nvSpPr>
          <p:cNvPr id="25" name="TextBox 16">
            <a:extLst>
              <a:ext uri="{FF2B5EF4-FFF2-40B4-BE49-F238E27FC236}">
                <a16:creationId xmlns:a16="http://schemas.microsoft.com/office/drawing/2014/main" id="{DBF283F5-9C9F-501D-FCA5-170065388556}"/>
              </a:ext>
            </a:extLst>
          </p:cNvPr>
          <p:cNvSpPr txBox="1"/>
          <p:nvPr/>
        </p:nvSpPr>
        <p:spPr>
          <a:xfrm>
            <a:off x="4040062" y="3824605"/>
            <a:ext cx="3234022" cy="648126"/>
          </a:xfrm>
          <a:prstGeom prst="rect">
            <a:avLst/>
          </a:prstGeom>
        </p:spPr>
        <p:txBody>
          <a:bodyPr wrap="square" lIns="0" tIns="0" rIns="0" bIns="0" rtlCol="0" anchor="t">
            <a:spAutoFit/>
          </a:bodyPr>
          <a:lstStyle/>
          <a:p>
            <a:pPr algn="ctr">
              <a:lnSpc>
                <a:spcPts val="2574"/>
              </a:lnSpc>
            </a:pPr>
            <a:r>
              <a:rPr lang="en-US" dirty="0">
                <a:solidFill>
                  <a:srgbClr val="FFFFFF"/>
                </a:solidFill>
                <a:latin typeface="Poppins Light"/>
                <a:ea typeface="Poppins Light"/>
                <a:cs typeface="Poppins Light"/>
                <a:sym typeface="Poppins Light"/>
              </a:rPr>
              <a:t>Dr. MEHUL P. DAVE </a:t>
            </a:r>
          </a:p>
          <a:p>
            <a:pPr algn="ctr">
              <a:lnSpc>
                <a:spcPts val="2574"/>
              </a:lnSpc>
              <a:spcBef>
                <a:spcPct val="0"/>
              </a:spcBef>
            </a:pPr>
            <a:r>
              <a:rPr lang="en-US" dirty="0">
                <a:solidFill>
                  <a:srgbClr val="FFFFFF"/>
                </a:solidFill>
                <a:latin typeface="Poppins Light"/>
                <a:ea typeface="Poppins Light"/>
                <a:cs typeface="Poppins Light"/>
                <a:sym typeface="Poppins Light"/>
              </a:rPr>
              <a:t>IITE, GANDHINAGAR</a:t>
            </a:r>
          </a:p>
        </p:txBody>
      </p:sp>
      <p:sp>
        <p:nvSpPr>
          <p:cNvPr id="26" name="Rectangle 25">
            <a:extLst>
              <a:ext uri="{FF2B5EF4-FFF2-40B4-BE49-F238E27FC236}">
                <a16:creationId xmlns:a16="http://schemas.microsoft.com/office/drawing/2014/main" id="{0122B470-DF10-4304-9F70-A7F5050C46DF}"/>
              </a:ext>
            </a:extLst>
          </p:cNvPr>
          <p:cNvSpPr/>
          <p:nvPr/>
        </p:nvSpPr>
        <p:spPr>
          <a:xfrm>
            <a:off x="0" y="0"/>
            <a:ext cx="7556500" cy="1069200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sp>
      <p:sp>
        <p:nvSpPr>
          <p:cNvPr id="3" name="Freeform 3"/>
          <p:cNvSpPr/>
          <p:nvPr/>
        </p:nvSpPr>
        <p:spPr>
          <a:xfrm>
            <a:off x="258525" y="317500"/>
            <a:ext cx="7105043" cy="11489196"/>
          </a:xfrm>
          <a:custGeom>
            <a:avLst/>
            <a:gdLst/>
            <a:ahLst/>
            <a:cxnLst/>
            <a:rect l="l" t="t" r="r" b="b"/>
            <a:pathLst>
              <a:path w="7105043" h="11489196">
                <a:moveTo>
                  <a:pt x="0" y="0"/>
                </a:moveTo>
                <a:lnTo>
                  <a:pt x="7105043" y="0"/>
                </a:lnTo>
                <a:lnTo>
                  <a:pt x="7105043" y="11489196"/>
                </a:lnTo>
                <a:lnTo>
                  <a:pt x="0" y="11489196"/>
                </a:lnTo>
                <a:lnTo>
                  <a:pt x="0" y="0"/>
                </a:lnTo>
                <a:close/>
              </a:path>
            </a:pathLst>
          </a:custGeom>
          <a:blipFill>
            <a:blip r:embed="rId3">
              <a:alphaModFix amt="0"/>
            </a:blip>
            <a:stretch>
              <a:fillRect l="-15678" r="-9275"/>
            </a:stretch>
          </a:blipFill>
        </p:spPr>
      </p:sp>
      <p:sp>
        <p:nvSpPr>
          <p:cNvPr id="4" name="AutoShape 4"/>
          <p:cNvSpPr/>
          <p:nvPr/>
        </p:nvSpPr>
        <p:spPr>
          <a:xfrm>
            <a:off x="765874" y="8928100"/>
            <a:ext cx="1549850" cy="0"/>
          </a:xfrm>
          <a:prstGeom prst="line">
            <a:avLst/>
          </a:prstGeom>
          <a:ln w="9525" cap="flat">
            <a:solidFill>
              <a:srgbClr val="FFFFFF"/>
            </a:solidFill>
            <a:prstDash val="solid"/>
            <a:headEnd type="none" w="sm" len="sm"/>
            <a:tailEnd type="none" w="sm" len="sm"/>
          </a:ln>
        </p:spPr>
      </p:sp>
      <p:grpSp>
        <p:nvGrpSpPr>
          <p:cNvPr id="5" name="Group 5"/>
          <p:cNvGrpSpPr/>
          <p:nvPr/>
        </p:nvGrpSpPr>
        <p:grpSpPr>
          <a:xfrm>
            <a:off x="-479214" y="4955582"/>
            <a:ext cx="934171" cy="5994882"/>
            <a:chOff x="0" y="0"/>
            <a:chExt cx="335883" cy="2155469"/>
          </a:xfrm>
        </p:grpSpPr>
        <p:sp>
          <p:nvSpPr>
            <p:cNvPr id="6" name="Freeform 6"/>
            <p:cNvSpPr/>
            <p:nvPr/>
          </p:nvSpPr>
          <p:spPr>
            <a:xfrm>
              <a:off x="0" y="0"/>
              <a:ext cx="335883" cy="2155468"/>
            </a:xfrm>
            <a:custGeom>
              <a:avLst/>
              <a:gdLst/>
              <a:ahLst/>
              <a:cxnLst/>
              <a:rect l="l" t="t" r="r" b="b"/>
              <a:pathLst>
                <a:path w="335883" h="2155468">
                  <a:moveTo>
                    <a:pt x="0" y="0"/>
                  </a:moveTo>
                  <a:lnTo>
                    <a:pt x="335883" y="0"/>
                  </a:lnTo>
                  <a:lnTo>
                    <a:pt x="335883" y="2155468"/>
                  </a:lnTo>
                  <a:lnTo>
                    <a:pt x="0" y="2155468"/>
                  </a:lnTo>
                  <a:close/>
                </a:path>
              </a:pathLst>
            </a:custGeom>
            <a:solidFill>
              <a:srgbClr val="FFDE59"/>
            </a:solidFill>
          </p:spPr>
        </p:sp>
        <p:sp>
          <p:nvSpPr>
            <p:cNvPr id="7" name="TextBox 7"/>
            <p:cNvSpPr txBox="1"/>
            <p:nvPr/>
          </p:nvSpPr>
          <p:spPr>
            <a:xfrm>
              <a:off x="0" y="38100"/>
              <a:ext cx="335883" cy="2117369"/>
            </a:xfrm>
            <a:prstGeom prst="rect">
              <a:avLst/>
            </a:prstGeom>
          </p:spPr>
          <p:txBody>
            <a:bodyPr lIns="71846" tIns="71846" rIns="71846" bIns="71846" rtlCol="0" anchor="ctr"/>
            <a:lstStyle/>
            <a:p>
              <a:pPr algn="ctr">
                <a:lnSpc>
                  <a:spcPts val="1654"/>
                </a:lnSpc>
              </a:pPr>
              <a:endParaRPr>
                <a:solidFill>
                  <a:schemeClr val="bg1"/>
                </a:solidFill>
              </a:endParaRPr>
            </a:p>
          </p:txBody>
        </p:sp>
      </p:grpSp>
      <p:grpSp>
        <p:nvGrpSpPr>
          <p:cNvPr id="8" name="Group 8"/>
          <p:cNvGrpSpPr/>
          <p:nvPr/>
        </p:nvGrpSpPr>
        <p:grpSpPr>
          <a:xfrm>
            <a:off x="6742138" y="10239510"/>
            <a:ext cx="934171" cy="538876"/>
            <a:chOff x="0" y="0"/>
            <a:chExt cx="335883" cy="193754"/>
          </a:xfrm>
        </p:grpSpPr>
        <p:sp>
          <p:nvSpPr>
            <p:cNvPr id="9" name="Freeform 9"/>
            <p:cNvSpPr/>
            <p:nvPr/>
          </p:nvSpPr>
          <p:spPr>
            <a:xfrm>
              <a:off x="0" y="0"/>
              <a:ext cx="335883" cy="193754"/>
            </a:xfrm>
            <a:custGeom>
              <a:avLst/>
              <a:gdLst/>
              <a:ahLst/>
              <a:cxnLst/>
              <a:rect l="l" t="t" r="r" b="b"/>
              <a:pathLst>
                <a:path w="335883" h="193754">
                  <a:moveTo>
                    <a:pt x="0" y="0"/>
                  </a:moveTo>
                  <a:lnTo>
                    <a:pt x="335883" y="0"/>
                  </a:lnTo>
                  <a:lnTo>
                    <a:pt x="335883" y="193754"/>
                  </a:lnTo>
                  <a:lnTo>
                    <a:pt x="0" y="193754"/>
                  </a:lnTo>
                  <a:close/>
                </a:path>
              </a:pathLst>
            </a:custGeom>
            <a:solidFill>
              <a:srgbClr val="FFDE59"/>
            </a:solidFill>
          </p:spPr>
        </p:sp>
        <p:sp>
          <p:nvSpPr>
            <p:cNvPr id="10" name="TextBox 10"/>
            <p:cNvSpPr txBox="1"/>
            <p:nvPr/>
          </p:nvSpPr>
          <p:spPr>
            <a:xfrm>
              <a:off x="0" y="38100"/>
              <a:ext cx="335883" cy="155654"/>
            </a:xfrm>
            <a:prstGeom prst="rect">
              <a:avLst/>
            </a:prstGeom>
          </p:spPr>
          <p:txBody>
            <a:bodyPr lIns="71846" tIns="71846" rIns="71846" bIns="71846" rtlCol="0" anchor="ctr"/>
            <a:lstStyle/>
            <a:p>
              <a:pPr algn="ctr">
                <a:lnSpc>
                  <a:spcPts val="1654"/>
                </a:lnSpc>
              </a:pPr>
              <a:endParaRPr>
                <a:solidFill>
                  <a:schemeClr val="bg1"/>
                </a:solidFill>
              </a:endParaRPr>
            </a:p>
          </p:txBody>
        </p:sp>
      </p:grpSp>
      <p:sp>
        <p:nvSpPr>
          <p:cNvPr id="11" name="TextBox 11"/>
          <p:cNvSpPr txBox="1"/>
          <p:nvPr/>
        </p:nvSpPr>
        <p:spPr>
          <a:xfrm>
            <a:off x="721844" y="1060985"/>
            <a:ext cx="3818406" cy="5620513"/>
          </a:xfrm>
          <a:prstGeom prst="rect">
            <a:avLst/>
          </a:prstGeom>
        </p:spPr>
        <p:txBody>
          <a:bodyPr wrap="square" lIns="0" tIns="0" rIns="0" bIns="0" rtlCol="0" anchor="t">
            <a:spAutoFit/>
          </a:bodyPr>
          <a:lstStyle/>
          <a:p>
            <a:pPr algn="l">
              <a:lnSpc>
                <a:spcPct val="130000"/>
              </a:lnSpc>
            </a:pPr>
            <a:r>
              <a:rPr lang="en-US" sz="1600" dirty="0">
                <a:solidFill>
                  <a:schemeClr val="bg1"/>
                </a:solidFill>
                <a:latin typeface="Poppins Light"/>
                <a:ea typeface="Poppins Light"/>
                <a:cs typeface="Poppins Light"/>
                <a:sym typeface="Poppins Light"/>
              </a:rPr>
              <a:t>Dr. </a:t>
            </a:r>
            <a:r>
              <a:rPr lang="en-US" sz="1600" dirty="0" err="1">
                <a:solidFill>
                  <a:schemeClr val="bg1"/>
                </a:solidFill>
                <a:latin typeface="Poppins Light"/>
                <a:ea typeface="Poppins Light"/>
                <a:cs typeface="Poppins Light"/>
                <a:sym typeface="Poppins Light"/>
              </a:rPr>
              <a:t>Savitaben</a:t>
            </a:r>
            <a:r>
              <a:rPr lang="en-US" sz="1600" dirty="0">
                <a:solidFill>
                  <a:schemeClr val="bg1"/>
                </a:solidFill>
                <a:latin typeface="Poppins Light"/>
                <a:ea typeface="Poppins Light"/>
                <a:cs typeface="Poppins Light"/>
                <a:sym typeface="Poppins Light"/>
              </a:rPr>
              <a:t> Dixit, Bhopal</a:t>
            </a:r>
          </a:p>
          <a:p>
            <a:pPr algn="l">
              <a:lnSpc>
                <a:spcPct val="130000"/>
              </a:lnSpc>
            </a:pPr>
            <a:r>
              <a:rPr lang="en-US" sz="1600" dirty="0">
                <a:solidFill>
                  <a:schemeClr val="bg1"/>
                </a:solidFill>
                <a:latin typeface="Poppins Light"/>
                <a:ea typeface="Poppins Light"/>
                <a:cs typeface="Poppins Light"/>
                <a:sym typeface="Poppins Light"/>
              </a:rPr>
              <a:t>Dr. H. D. Patel, Ahmedabad</a:t>
            </a:r>
          </a:p>
          <a:p>
            <a:pPr algn="l">
              <a:lnSpc>
                <a:spcPct val="130000"/>
              </a:lnSpc>
            </a:pPr>
            <a:r>
              <a:rPr lang="en-US" sz="1600" dirty="0">
                <a:solidFill>
                  <a:schemeClr val="bg1"/>
                </a:solidFill>
                <a:latin typeface="Poppins Light"/>
                <a:ea typeface="Poppins Light"/>
                <a:cs typeface="Poppins Light"/>
                <a:sym typeface="Poppins Light"/>
              </a:rPr>
              <a:t>Dr. Hitesh Solanki, Ahmedabad</a:t>
            </a:r>
          </a:p>
          <a:p>
            <a:pPr algn="l">
              <a:lnSpc>
                <a:spcPct val="130000"/>
              </a:lnSpc>
            </a:pPr>
            <a:r>
              <a:rPr lang="en-US" sz="1600" dirty="0">
                <a:solidFill>
                  <a:schemeClr val="bg1"/>
                </a:solidFill>
                <a:latin typeface="Poppins Light"/>
                <a:ea typeface="Poppins Light"/>
                <a:cs typeface="Poppins Light"/>
                <a:sym typeface="Poppins Light"/>
              </a:rPr>
              <a:t>Dr. S. Bhattacharya, </a:t>
            </a:r>
            <a:r>
              <a:rPr lang="en-US" sz="1600" i="1" dirty="0">
                <a:solidFill>
                  <a:schemeClr val="bg1"/>
                </a:solidFill>
                <a:latin typeface="Poppins Light Italics"/>
                <a:ea typeface="Poppins Light Italics"/>
                <a:cs typeface="Poppins Light Italics"/>
                <a:sym typeface="Poppins Light Italics"/>
              </a:rPr>
              <a:t>Maharashtra </a:t>
            </a:r>
          </a:p>
          <a:p>
            <a:pPr algn="l">
              <a:lnSpc>
                <a:spcPct val="130000"/>
              </a:lnSpc>
            </a:pPr>
            <a:r>
              <a:rPr lang="en-US" sz="1600" dirty="0">
                <a:solidFill>
                  <a:schemeClr val="bg1"/>
                </a:solidFill>
                <a:latin typeface="Poppins Light"/>
                <a:ea typeface="Poppins Light"/>
                <a:cs typeface="Poppins Light"/>
                <a:sym typeface="Poppins Light"/>
              </a:rPr>
              <a:t>Dr. Ashish </a:t>
            </a:r>
            <a:r>
              <a:rPr lang="en-US" sz="1600" dirty="0" err="1">
                <a:solidFill>
                  <a:schemeClr val="bg1"/>
                </a:solidFill>
                <a:latin typeface="Poppins Light"/>
                <a:ea typeface="Poppins Light"/>
                <a:cs typeface="Poppins Light"/>
                <a:sym typeface="Poppins Light"/>
              </a:rPr>
              <a:t>Vakulkar</a:t>
            </a:r>
            <a:r>
              <a:rPr lang="en-US" sz="1600" dirty="0">
                <a:solidFill>
                  <a:schemeClr val="bg1"/>
                </a:solidFill>
                <a:latin typeface="Poppins Light"/>
                <a:ea typeface="Poppins Light"/>
                <a:cs typeface="Poppins Light"/>
                <a:sym typeface="Poppins Light"/>
              </a:rPr>
              <a:t>, </a:t>
            </a:r>
            <a:r>
              <a:rPr lang="en-US" sz="1600" i="1" dirty="0">
                <a:solidFill>
                  <a:schemeClr val="bg1"/>
                </a:solidFill>
                <a:latin typeface="Poppins Light Italics"/>
                <a:ea typeface="Poppins Light Italics"/>
                <a:cs typeface="Poppins Light Italics"/>
                <a:sym typeface="Poppins Light Italics"/>
              </a:rPr>
              <a:t>Maharashtra</a:t>
            </a:r>
          </a:p>
          <a:p>
            <a:pPr algn="l">
              <a:lnSpc>
                <a:spcPct val="130000"/>
              </a:lnSpc>
            </a:pPr>
            <a:r>
              <a:rPr lang="en-US" sz="1600" dirty="0">
                <a:solidFill>
                  <a:schemeClr val="bg1"/>
                </a:solidFill>
                <a:latin typeface="Poppins Light"/>
                <a:ea typeface="Poppins Light"/>
                <a:cs typeface="Poppins Light"/>
                <a:sym typeface="Poppins Light"/>
              </a:rPr>
              <a:t>Dr. Jigar Soni, </a:t>
            </a:r>
            <a:r>
              <a:rPr lang="en-US" sz="1600" i="1" dirty="0" err="1">
                <a:solidFill>
                  <a:schemeClr val="bg1"/>
                </a:solidFill>
                <a:latin typeface="Poppins Light Italics"/>
                <a:ea typeface="Poppins Light Italics"/>
                <a:cs typeface="Poppins Light Italics"/>
                <a:sym typeface="Poppins Light Italics"/>
              </a:rPr>
              <a:t>Rajhasthan</a:t>
            </a:r>
            <a:endParaRPr lang="en-US" sz="1600" i="1" dirty="0">
              <a:solidFill>
                <a:schemeClr val="bg1"/>
              </a:solidFill>
              <a:latin typeface="Poppins Light Italics"/>
              <a:ea typeface="Poppins Light Italics"/>
              <a:cs typeface="Poppins Light Italics"/>
              <a:sym typeface="Poppins Light Italics"/>
            </a:endParaRPr>
          </a:p>
          <a:p>
            <a:pPr algn="l">
              <a:lnSpc>
                <a:spcPct val="130000"/>
              </a:lnSpc>
            </a:pPr>
            <a:r>
              <a:rPr lang="en-US" sz="1600" i="1" dirty="0">
                <a:solidFill>
                  <a:schemeClr val="bg1"/>
                </a:solidFill>
                <a:latin typeface="Poppins Light Italics"/>
                <a:ea typeface="Poppins Light Italics"/>
                <a:cs typeface="Poppins Light Italics"/>
                <a:sym typeface="Poppins Light Italics"/>
              </a:rPr>
              <a:t>Dr. Rakshit Ameta ,Udaipur</a:t>
            </a:r>
          </a:p>
          <a:p>
            <a:pPr algn="l">
              <a:lnSpc>
                <a:spcPct val="130000"/>
              </a:lnSpc>
            </a:pPr>
            <a:r>
              <a:rPr lang="en-US" sz="1600" dirty="0">
                <a:solidFill>
                  <a:schemeClr val="bg1"/>
                </a:solidFill>
                <a:latin typeface="Poppins Light Italics"/>
                <a:ea typeface="Poppins Light Italics"/>
                <a:cs typeface="Poppins Light Italics"/>
                <a:sym typeface="Poppins Light Italics"/>
              </a:rPr>
              <a:t>Dr. </a:t>
            </a:r>
            <a:r>
              <a:rPr lang="en-US" sz="1600" i="1" dirty="0">
                <a:solidFill>
                  <a:schemeClr val="bg1"/>
                </a:solidFill>
                <a:latin typeface="Poppins Light Italics"/>
                <a:ea typeface="Poppins Light Italics"/>
                <a:cs typeface="Poppins Light Italics"/>
                <a:sym typeface="Poppins Light Italics"/>
              </a:rPr>
              <a:t>O. S. </a:t>
            </a:r>
            <a:r>
              <a:rPr lang="en-US" sz="1600" i="1" dirty="0" err="1">
                <a:solidFill>
                  <a:schemeClr val="bg1"/>
                </a:solidFill>
                <a:latin typeface="Poppins Light Italics"/>
                <a:ea typeface="Poppins Light Italics"/>
                <a:cs typeface="Poppins Light Italics"/>
                <a:sym typeface="Poppins Light Italics"/>
              </a:rPr>
              <a:t>Kotivar</a:t>
            </a:r>
            <a:r>
              <a:rPr lang="en-US" sz="1600" i="1" dirty="0">
                <a:solidFill>
                  <a:schemeClr val="bg1"/>
                </a:solidFill>
                <a:latin typeface="Poppins Light Italics"/>
                <a:ea typeface="Poppins Light Italics"/>
                <a:cs typeface="Poppins Light Italics"/>
                <a:sym typeface="Poppins Light Italics"/>
              </a:rPr>
              <a:t>, Maharashtra</a:t>
            </a:r>
          </a:p>
          <a:p>
            <a:pPr>
              <a:lnSpc>
                <a:spcPct val="130000"/>
              </a:lnSpc>
            </a:pPr>
            <a:r>
              <a:rPr lang="en-US" sz="1600" i="1" dirty="0">
                <a:solidFill>
                  <a:schemeClr val="bg1"/>
                </a:solidFill>
                <a:latin typeface="Poppins Light Italics"/>
                <a:ea typeface="Poppins Light Italics"/>
                <a:cs typeface="Poppins Light Italics"/>
                <a:sym typeface="Poppins Light Italics"/>
              </a:rPr>
              <a:t>Dr. K. D. Patel, </a:t>
            </a:r>
            <a:r>
              <a:rPr lang="en-US" sz="1600" i="1" dirty="0" err="1">
                <a:solidFill>
                  <a:schemeClr val="bg1"/>
                </a:solidFill>
                <a:latin typeface="Poppins Light Italics"/>
                <a:ea typeface="Poppins Light Italics"/>
                <a:cs typeface="Poppins Light Italics"/>
                <a:sym typeface="Poppins Light Italics"/>
              </a:rPr>
              <a:t>Vidhyanagar</a:t>
            </a:r>
            <a:endParaRPr lang="en-US" sz="1600" i="1" dirty="0">
              <a:solidFill>
                <a:schemeClr val="bg1"/>
              </a:solidFill>
              <a:latin typeface="Poppins Light Italics"/>
              <a:ea typeface="Poppins Light Italics"/>
              <a:cs typeface="Poppins Light Italics"/>
              <a:sym typeface="Poppins Light Italics"/>
            </a:endParaRPr>
          </a:p>
          <a:p>
            <a:pPr>
              <a:lnSpc>
                <a:spcPct val="130000"/>
              </a:lnSpc>
            </a:pPr>
            <a:r>
              <a:rPr lang="en-US" sz="1600" i="1" dirty="0">
                <a:solidFill>
                  <a:schemeClr val="bg1"/>
                </a:solidFill>
                <a:latin typeface="Poppins Light Italics"/>
                <a:ea typeface="Poppins Light Italics"/>
                <a:cs typeface="Poppins Light Italics"/>
                <a:sym typeface="Poppins Light Italics"/>
              </a:rPr>
              <a:t>Dr. Bharat </a:t>
            </a:r>
            <a:r>
              <a:rPr lang="en-US" sz="1600" i="1" dirty="0" err="1">
                <a:solidFill>
                  <a:schemeClr val="bg1"/>
                </a:solidFill>
                <a:latin typeface="Poppins Light Italics"/>
                <a:ea typeface="Poppins Light Italics"/>
                <a:cs typeface="Poppins Light Italics"/>
                <a:sym typeface="Poppins Light Italics"/>
              </a:rPr>
              <a:t>Dholakiya</a:t>
            </a:r>
            <a:r>
              <a:rPr lang="en-US" sz="1600" i="1" dirty="0">
                <a:solidFill>
                  <a:schemeClr val="bg1"/>
                </a:solidFill>
                <a:latin typeface="Poppins Light Italics"/>
                <a:ea typeface="Poppins Light Italics"/>
                <a:cs typeface="Poppins Light Italics"/>
                <a:sym typeface="Poppins Light Italics"/>
              </a:rPr>
              <a:t>, Surat</a:t>
            </a:r>
          </a:p>
          <a:p>
            <a:pPr>
              <a:lnSpc>
                <a:spcPct val="130000"/>
              </a:lnSpc>
            </a:pPr>
            <a:r>
              <a:rPr lang="en-US" sz="1600" dirty="0">
                <a:solidFill>
                  <a:schemeClr val="bg1"/>
                </a:solidFill>
                <a:latin typeface="Poppins Light"/>
                <a:ea typeface="Poppins Light"/>
                <a:cs typeface="Poppins Light"/>
                <a:sym typeface="Poppins Light"/>
              </a:rPr>
              <a:t>Dr. K. D. Patel, </a:t>
            </a:r>
            <a:r>
              <a:rPr lang="en-US" sz="1600" i="1" dirty="0">
                <a:solidFill>
                  <a:schemeClr val="bg1"/>
                </a:solidFill>
                <a:latin typeface="Poppins Light Italics"/>
                <a:ea typeface="Poppins Light"/>
                <a:cs typeface="Poppins Light Italics"/>
                <a:sym typeface="Poppins Light Italics"/>
              </a:rPr>
              <a:t>V </a:t>
            </a:r>
            <a:r>
              <a:rPr lang="en-US" sz="1600" i="1" dirty="0" err="1">
                <a:solidFill>
                  <a:schemeClr val="bg1"/>
                </a:solidFill>
                <a:latin typeface="Poppins Light Italics"/>
                <a:ea typeface="Poppins Light"/>
                <a:cs typeface="Poppins Light Italics"/>
                <a:sym typeface="Poppins Light Italics"/>
              </a:rPr>
              <a:t>V</a:t>
            </a:r>
            <a:r>
              <a:rPr lang="en-US" sz="1600" i="1" dirty="0">
                <a:solidFill>
                  <a:schemeClr val="bg1"/>
                </a:solidFill>
                <a:latin typeface="Poppins Light Italics"/>
                <a:ea typeface="Poppins Light"/>
                <a:cs typeface="Poppins Light Italics"/>
                <a:sym typeface="Poppins Light Italics"/>
              </a:rPr>
              <a:t> Nagar</a:t>
            </a:r>
            <a:endParaRPr lang="en-US" sz="1600" i="1" dirty="0">
              <a:solidFill>
                <a:schemeClr val="bg1"/>
              </a:solidFill>
              <a:latin typeface="Poppins Light Italics"/>
              <a:ea typeface="Poppins Light Italics"/>
              <a:cs typeface="Poppins Light Italics"/>
              <a:sym typeface="Poppins Light Italics"/>
            </a:endParaRPr>
          </a:p>
          <a:p>
            <a:pPr>
              <a:lnSpc>
                <a:spcPct val="130000"/>
              </a:lnSpc>
            </a:pPr>
            <a:r>
              <a:rPr lang="en-US" sz="1600" dirty="0">
                <a:solidFill>
                  <a:schemeClr val="bg1"/>
                </a:solidFill>
                <a:latin typeface="Poppins Light"/>
                <a:ea typeface="Poppins Light"/>
                <a:cs typeface="Poppins Light"/>
                <a:sym typeface="Poppins Light"/>
              </a:rPr>
              <a:t>Dr. Rupesh Nakar, </a:t>
            </a:r>
            <a:r>
              <a:rPr lang="en-US" sz="1600" i="1" dirty="0">
                <a:solidFill>
                  <a:schemeClr val="bg1"/>
                </a:solidFill>
                <a:latin typeface="Poppins Light Italics"/>
                <a:ea typeface="Poppins Light Italics"/>
                <a:cs typeface="Poppins Light Italics"/>
                <a:sym typeface="Poppins Light Italics"/>
              </a:rPr>
              <a:t>Godhra</a:t>
            </a:r>
          </a:p>
          <a:p>
            <a:pPr>
              <a:lnSpc>
                <a:spcPct val="130000"/>
              </a:lnSpc>
            </a:pPr>
            <a:r>
              <a:rPr lang="en-US" sz="1600" dirty="0">
                <a:solidFill>
                  <a:schemeClr val="bg1"/>
                </a:solidFill>
                <a:latin typeface="Poppins Light"/>
                <a:ea typeface="Poppins Light"/>
                <a:cs typeface="Poppins Light"/>
                <a:sym typeface="Poppins Light"/>
              </a:rPr>
              <a:t>Dr. Jignesh Raval, </a:t>
            </a:r>
            <a:r>
              <a:rPr lang="en-US" sz="1600" i="1" dirty="0">
                <a:solidFill>
                  <a:schemeClr val="bg1"/>
                </a:solidFill>
                <a:latin typeface="Poppins Light Italics"/>
                <a:ea typeface="Poppins Light Italics"/>
                <a:cs typeface="Poppins Light Italics"/>
                <a:sym typeface="Poppins Light Italics"/>
              </a:rPr>
              <a:t>Godhra</a:t>
            </a:r>
          </a:p>
          <a:p>
            <a:pPr>
              <a:lnSpc>
                <a:spcPct val="130000"/>
              </a:lnSpc>
            </a:pPr>
            <a:r>
              <a:rPr lang="en-US" sz="1600" dirty="0">
                <a:solidFill>
                  <a:schemeClr val="bg1"/>
                </a:solidFill>
                <a:latin typeface="Poppins Light"/>
                <a:ea typeface="Poppins Light"/>
                <a:cs typeface="Poppins Light"/>
                <a:sym typeface="Poppins Light"/>
              </a:rPr>
              <a:t>Dr. Dimple Damore, </a:t>
            </a:r>
            <a:r>
              <a:rPr lang="en-US" sz="1600" i="1" dirty="0">
                <a:solidFill>
                  <a:schemeClr val="bg1"/>
                </a:solidFill>
                <a:latin typeface="Poppins Light Italics"/>
                <a:ea typeface="Poppins Light Italics"/>
                <a:cs typeface="Poppins Light Italics"/>
                <a:sym typeface="Poppins Light Italics"/>
              </a:rPr>
              <a:t>Ahmedabad</a:t>
            </a:r>
          </a:p>
          <a:p>
            <a:pPr>
              <a:lnSpc>
                <a:spcPct val="130000"/>
              </a:lnSpc>
            </a:pPr>
            <a:r>
              <a:rPr lang="en-US" sz="1600" dirty="0">
                <a:solidFill>
                  <a:schemeClr val="bg1"/>
                </a:solidFill>
                <a:latin typeface="Poppins Light"/>
                <a:ea typeface="Poppins Light"/>
                <a:cs typeface="Poppins Light"/>
                <a:sym typeface="Poppins Light"/>
              </a:rPr>
              <a:t>Dr. Mukesh Chauhan, </a:t>
            </a:r>
            <a:r>
              <a:rPr lang="en-US" sz="1600" i="1" dirty="0">
                <a:solidFill>
                  <a:schemeClr val="bg1"/>
                </a:solidFill>
                <a:latin typeface="Poppins Light Italics"/>
                <a:ea typeface="Poppins Light Italics"/>
                <a:cs typeface="Poppins Light Italics"/>
                <a:sym typeface="Poppins Light Italics"/>
              </a:rPr>
              <a:t>Godhra</a:t>
            </a:r>
          </a:p>
          <a:p>
            <a:pPr>
              <a:lnSpc>
                <a:spcPct val="130000"/>
              </a:lnSpc>
            </a:pPr>
            <a:r>
              <a:rPr lang="en-US" sz="1600" dirty="0">
                <a:solidFill>
                  <a:schemeClr val="bg1"/>
                </a:solidFill>
                <a:latin typeface="Poppins Light"/>
                <a:ea typeface="Poppins Light"/>
                <a:cs typeface="Poppins Light"/>
                <a:sym typeface="Poppins Light"/>
              </a:rPr>
              <a:t>Dr. Prasanna Dharani, Godhra</a:t>
            </a:r>
          </a:p>
          <a:p>
            <a:pPr>
              <a:lnSpc>
                <a:spcPts val="2025"/>
              </a:lnSpc>
            </a:pPr>
            <a:endParaRPr lang="en-US" sz="1400" i="1" dirty="0">
              <a:solidFill>
                <a:schemeClr val="bg1"/>
              </a:solidFill>
              <a:latin typeface="Poppins Light Italics"/>
              <a:ea typeface="Poppins Light Italics"/>
              <a:cs typeface="Poppins Light Italics"/>
              <a:sym typeface="Poppins Light Italics"/>
            </a:endParaRPr>
          </a:p>
          <a:p>
            <a:pPr algn="l">
              <a:lnSpc>
                <a:spcPts val="2025"/>
              </a:lnSpc>
            </a:pPr>
            <a:endParaRPr lang="en-US" sz="1400" i="1" dirty="0">
              <a:solidFill>
                <a:schemeClr val="bg1"/>
              </a:solidFill>
              <a:latin typeface="Poppins Light Italics"/>
              <a:ea typeface="Poppins Light Italics"/>
              <a:cs typeface="Poppins Light Italics"/>
              <a:sym typeface="Poppins Light Italics"/>
            </a:endParaRPr>
          </a:p>
        </p:txBody>
      </p:sp>
      <p:sp>
        <p:nvSpPr>
          <p:cNvPr id="13" name="TextBox 13"/>
          <p:cNvSpPr txBox="1"/>
          <p:nvPr/>
        </p:nvSpPr>
        <p:spPr>
          <a:xfrm>
            <a:off x="603104" y="465604"/>
            <a:ext cx="6528601" cy="583686"/>
          </a:xfrm>
          <a:prstGeom prst="rect">
            <a:avLst/>
          </a:prstGeom>
        </p:spPr>
        <p:txBody>
          <a:bodyPr wrap="square" lIns="0" tIns="0" rIns="0" bIns="0" rtlCol="0" anchor="t">
            <a:spAutoFit/>
          </a:bodyPr>
          <a:lstStyle/>
          <a:p>
            <a:pPr algn="ctr">
              <a:lnSpc>
                <a:spcPts val="4759"/>
              </a:lnSpc>
              <a:spcBef>
                <a:spcPct val="0"/>
              </a:spcBef>
            </a:pPr>
            <a:r>
              <a:rPr lang="en-US" sz="2800" b="1" u="sng" dirty="0">
                <a:solidFill>
                  <a:schemeClr val="accent6">
                    <a:lumMod val="40000"/>
                    <a:lumOff val="60000"/>
                  </a:schemeClr>
                </a:solidFill>
                <a:latin typeface="Poppins Light"/>
                <a:ea typeface="Poppins Light"/>
                <a:cs typeface="Poppins Light"/>
                <a:sym typeface="Poppins Light"/>
              </a:rPr>
              <a:t>NATIONAL ADVISORY COMMITEE</a:t>
            </a:r>
          </a:p>
        </p:txBody>
      </p:sp>
      <p:sp>
        <p:nvSpPr>
          <p:cNvPr id="14" name="TextBox 14"/>
          <p:cNvSpPr txBox="1"/>
          <p:nvPr/>
        </p:nvSpPr>
        <p:spPr>
          <a:xfrm>
            <a:off x="2758803" y="8876885"/>
            <a:ext cx="2217202" cy="583686"/>
          </a:xfrm>
          <a:prstGeom prst="rect">
            <a:avLst/>
          </a:prstGeom>
        </p:spPr>
        <p:txBody>
          <a:bodyPr wrap="square" lIns="0" tIns="0" rIns="0" bIns="0" rtlCol="0" anchor="t">
            <a:spAutoFit/>
          </a:bodyPr>
          <a:lstStyle/>
          <a:p>
            <a:pPr algn="ctr">
              <a:lnSpc>
                <a:spcPts val="4759"/>
              </a:lnSpc>
              <a:spcBef>
                <a:spcPct val="0"/>
              </a:spcBef>
            </a:pPr>
            <a:r>
              <a:rPr lang="en-US" sz="2800" b="1" u="sng" dirty="0">
                <a:solidFill>
                  <a:schemeClr val="bg1"/>
                </a:solidFill>
                <a:latin typeface="Poppins Light"/>
                <a:ea typeface="Poppins Light"/>
                <a:cs typeface="Poppins Light"/>
                <a:sym typeface="Poppins Light"/>
              </a:rPr>
              <a:t>SPONSOR</a:t>
            </a:r>
          </a:p>
        </p:txBody>
      </p:sp>
      <p:cxnSp>
        <p:nvCxnSpPr>
          <p:cNvPr id="16" name="Straight Connector 15">
            <a:extLst>
              <a:ext uri="{FF2B5EF4-FFF2-40B4-BE49-F238E27FC236}">
                <a16:creationId xmlns:a16="http://schemas.microsoft.com/office/drawing/2014/main" id="{9D0CE976-03C6-4B6F-D7C9-81464F6ED0B4}"/>
              </a:ext>
            </a:extLst>
          </p:cNvPr>
          <p:cNvCxnSpPr>
            <a:cxnSpLocks/>
          </p:cNvCxnSpPr>
          <p:nvPr/>
        </p:nvCxnSpPr>
        <p:spPr>
          <a:xfrm>
            <a:off x="262025" y="469900"/>
            <a:ext cx="7173825" cy="0"/>
          </a:xfrm>
          <a:prstGeom prst="line">
            <a:avLst/>
          </a:prstGeom>
        </p:spPr>
        <p:style>
          <a:lnRef idx="1">
            <a:schemeClr val="dk1"/>
          </a:lnRef>
          <a:fillRef idx="0">
            <a:schemeClr val="dk1"/>
          </a:fillRef>
          <a:effectRef idx="0">
            <a:schemeClr val="dk1"/>
          </a:effectRef>
          <a:fontRef idx="minor">
            <a:schemeClr val="tx1"/>
          </a:fontRef>
        </p:style>
      </p:cxnSp>
      <p:sp>
        <p:nvSpPr>
          <p:cNvPr id="17" name="Freeform 12">
            <a:extLst>
              <a:ext uri="{FF2B5EF4-FFF2-40B4-BE49-F238E27FC236}">
                <a16:creationId xmlns:a16="http://schemas.microsoft.com/office/drawing/2014/main" id="{51BDBC30-94BA-4C66-7971-AD46D6AA055D}"/>
              </a:ext>
            </a:extLst>
          </p:cNvPr>
          <p:cNvSpPr/>
          <p:nvPr/>
        </p:nvSpPr>
        <p:spPr>
          <a:xfrm>
            <a:off x="3292459" y="9470795"/>
            <a:ext cx="1191362" cy="1031573"/>
          </a:xfrm>
          <a:custGeom>
            <a:avLst/>
            <a:gdLst/>
            <a:ahLst/>
            <a:cxnLst/>
            <a:rect l="l" t="t" r="r" b="b"/>
            <a:pathLst>
              <a:path w="5217260" h="1366092">
                <a:moveTo>
                  <a:pt x="0" y="0"/>
                </a:moveTo>
                <a:lnTo>
                  <a:pt x="5217259" y="0"/>
                </a:lnTo>
                <a:lnTo>
                  <a:pt x="5217259" y="1366092"/>
                </a:lnTo>
                <a:lnTo>
                  <a:pt x="0" y="1366092"/>
                </a:lnTo>
                <a:lnTo>
                  <a:pt x="0" y="0"/>
                </a:lnTo>
                <a:close/>
              </a:path>
            </a:pathLst>
          </a:custGeom>
          <a:blipFill>
            <a:blip r:embed="rId4"/>
            <a:stretch>
              <a:fillRect l="-1319" t="-1376" r="-641135" b="1"/>
            </a:stretch>
          </a:blipFill>
        </p:spPr>
      </p:sp>
      <p:pic>
        <p:nvPicPr>
          <p:cNvPr id="18" name="Picture 17">
            <a:extLst>
              <a:ext uri="{FF2B5EF4-FFF2-40B4-BE49-F238E27FC236}">
                <a16:creationId xmlns:a16="http://schemas.microsoft.com/office/drawing/2014/main" id="{DDDC1FB7-05A4-695C-5C44-641FE450C9B4}"/>
              </a:ext>
            </a:extLst>
          </p:cNvPr>
          <p:cNvPicPr>
            <a:picLocks noChangeAspect="1"/>
          </p:cNvPicPr>
          <p:nvPr/>
        </p:nvPicPr>
        <p:blipFill>
          <a:blip r:embed="rId5" cstate="print">
            <a:clrChange>
              <a:clrFrom>
                <a:srgbClr val="FFECB9"/>
              </a:clrFrom>
              <a:clrTo>
                <a:srgbClr val="FFECB9">
                  <a:alpha val="0"/>
                </a:srgbClr>
              </a:clrTo>
            </a:clrChange>
            <a:biLevel thresh="50000"/>
            <a:extLst>
              <a:ext uri="{28A0092B-C50C-407E-A947-70E740481C1C}">
                <a14:useLocalDpi xmlns:a14="http://schemas.microsoft.com/office/drawing/2010/main" val="0"/>
              </a:ext>
            </a:extLst>
          </a:blip>
          <a:srcRect t="35901" b="35839"/>
          <a:stretch>
            <a:fillRect/>
          </a:stretch>
        </p:blipFill>
        <p:spPr>
          <a:xfrm>
            <a:off x="-336550" y="-20449"/>
            <a:ext cx="3174476" cy="474358"/>
          </a:xfrm>
          <a:prstGeom prst="rect">
            <a:avLst/>
          </a:prstGeom>
        </p:spPr>
      </p:pic>
      <p:sp>
        <p:nvSpPr>
          <p:cNvPr id="12" name="TextBox 11">
            <a:extLst>
              <a:ext uri="{FF2B5EF4-FFF2-40B4-BE49-F238E27FC236}">
                <a16:creationId xmlns:a16="http://schemas.microsoft.com/office/drawing/2014/main" id="{9733E36C-AC30-F210-51AE-A923256E9E87}"/>
              </a:ext>
            </a:extLst>
          </p:cNvPr>
          <p:cNvSpPr txBox="1"/>
          <p:nvPr/>
        </p:nvSpPr>
        <p:spPr>
          <a:xfrm>
            <a:off x="4311650" y="788099"/>
            <a:ext cx="3356813" cy="5355312"/>
          </a:xfrm>
          <a:prstGeom prst="rect">
            <a:avLst/>
          </a:prstGeom>
        </p:spPr>
        <p:txBody>
          <a:bodyPr wrap="square" lIns="0" tIns="0" rIns="0" bIns="0" rtlCol="0" anchor="t">
            <a:spAutoFit/>
          </a:bodyPr>
          <a:lstStyle/>
          <a:p>
            <a:pPr>
              <a:lnSpc>
                <a:spcPts val="2025"/>
              </a:lnSpc>
              <a:spcBef>
                <a:spcPct val="0"/>
              </a:spcBef>
            </a:pPr>
            <a:endParaRPr lang="en-US" sz="1446" dirty="0">
              <a:solidFill>
                <a:schemeClr val="bg1"/>
              </a:solidFill>
              <a:latin typeface="Poppins Light"/>
              <a:ea typeface="Poppins Light"/>
              <a:cs typeface="Poppins Light"/>
              <a:sym typeface="Poppins Light"/>
            </a:endParaRPr>
          </a:p>
          <a:p>
            <a:pPr>
              <a:lnSpc>
                <a:spcPct val="130000"/>
              </a:lnSpc>
              <a:spcBef>
                <a:spcPct val="0"/>
              </a:spcBef>
            </a:pPr>
            <a:r>
              <a:rPr lang="en-US" sz="1600" dirty="0">
                <a:solidFill>
                  <a:schemeClr val="bg1"/>
                </a:solidFill>
                <a:latin typeface="Poppins Light"/>
                <a:ea typeface="Poppins Light Italics"/>
                <a:cs typeface="Poppins Light"/>
                <a:sym typeface="Poppins Light"/>
              </a:rPr>
              <a:t>Dr. Samat Ram, </a:t>
            </a:r>
            <a:r>
              <a:rPr lang="en-US" sz="1600" dirty="0" err="1">
                <a:solidFill>
                  <a:schemeClr val="bg1"/>
                </a:solidFill>
                <a:latin typeface="Poppins Light"/>
                <a:ea typeface="Poppins Light Italics"/>
                <a:cs typeface="Poppins Light"/>
                <a:sym typeface="Poppins Light"/>
              </a:rPr>
              <a:t>Kapadvanj</a:t>
            </a:r>
            <a:endParaRPr lang="en-US" sz="1600" dirty="0">
              <a:solidFill>
                <a:schemeClr val="bg1"/>
              </a:solidFill>
              <a:latin typeface="Poppins Light"/>
              <a:ea typeface="Poppins Light Italics"/>
              <a:cs typeface="Poppins Light"/>
              <a:sym typeface="Poppins Light"/>
            </a:endParaRPr>
          </a:p>
          <a:p>
            <a:pPr>
              <a:lnSpc>
                <a:spcPct val="130000"/>
              </a:lnSpc>
              <a:spcBef>
                <a:spcPct val="0"/>
              </a:spcBef>
            </a:pPr>
            <a:r>
              <a:rPr lang="en-US" sz="1600" dirty="0">
                <a:solidFill>
                  <a:schemeClr val="bg1"/>
                </a:solidFill>
                <a:latin typeface="Poppins Light"/>
                <a:ea typeface="Poppins Light"/>
                <a:cs typeface="Poppins Light"/>
                <a:sym typeface="Poppins Light"/>
              </a:rPr>
              <a:t>Dr. Nilesh Pandya, Surat</a:t>
            </a:r>
          </a:p>
          <a:p>
            <a:pPr>
              <a:lnSpc>
                <a:spcPct val="130000"/>
              </a:lnSpc>
              <a:spcBef>
                <a:spcPct val="0"/>
              </a:spcBef>
            </a:pPr>
            <a:r>
              <a:rPr lang="en-US" sz="1600" dirty="0">
                <a:solidFill>
                  <a:schemeClr val="bg1"/>
                </a:solidFill>
                <a:latin typeface="Poppins Light"/>
                <a:ea typeface="Poppins Light"/>
                <a:cs typeface="Poppins Light"/>
                <a:sym typeface="Poppins Light"/>
              </a:rPr>
              <a:t>Dr. Brijesh Shukla, Surat</a:t>
            </a:r>
          </a:p>
          <a:p>
            <a:pPr>
              <a:lnSpc>
                <a:spcPct val="130000"/>
              </a:lnSpc>
            </a:pPr>
            <a:r>
              <a:rPr lang="en-US" sz="1600" dirty="0">
                <a:solidFill>
                  <a:schemeClr val="bg1"/>
                </a:solidFill>
                <a:latin typeface="Poppins Light"/>
                <a:ea typeface="Poppins Light"/>
                <a:cs typeface="Poppins Light"/>
                <a:sym typeface="Poppins Light"/>
              </a:rPr>
              <a:t>Dr. Ramakant Pandya </a:t>
            </a:r>
            <a:r>
              <a:rPr lang="en-US" sz="1600" dirty="0">
                <a:solidFill>
                  <a:schemeClr val="bg1"/>
                </a:solidFill>
                <a:latin typeface="Poppins Light Italics"/>
                <a:ea typeface="Poppins Light Italics"/>
                <a:cs typeface="Poppins Light Italics"/>
                <a:sym typeface="Poppins Light Italics"/>
              </a:rPr>
              <a:t>,Godhra</a:t>
            </a:r>
            <a:endParaRPr lang="en-US" sz="1600" dirty="0">
              <a:solidFill>
                <a:schemeClr val="bg1"/>
              </a:solidFill>
              <a:latin typeface="Poppins Light"/>
              <a:ea typeface="Poppins Light"/>
              <a:cs typeface="Poppins Light"/>
              <a:sym typeface="Poppins Light"/>
            </a:endParaRPr>
          </a:p>
          <a:p>
            <a:pPr>
              <a:lnSpc>
                <a:spcPct val="130000"/>
              </a:lnSpc>
              <a:spcBef>
                <a:spcPct val="0"/>
              </a:spcBef>
            </a:pPr>
            <a:r>
              <a:rPr lang="en-US" sz="1600" dirty="0">
                <a:solidFill>
                  <a:schemeClr val="bg1"/>
                </a:solidFill>
                <a:latin typeface="Poppins Light"/>
                <a:ea typeface="Poppins Light"/>
                <a:cs typeface="Poppins Light"/>
                <a:sym typeface="Poppins Light"/>
              </a:rPr>
              <a:t>Dr. Anirudh Desai, </a:t>
            </a:r>
            <a:r>
              <a:rPr lang="en-US" sz="1600" dirty="0" err="1">
                <a:solidFill>
                  <a:schemeClr val="bg1"/>
                </a:solidFill>
                <a:latin typeface="Poppins Light"/>
                <a:ea typeface="Poppins Light"/>
                <a:cs typeface="Poppins Light"/>
                <a:sym typeface="Poppins Light"/>
              </a:rPr>
              <a:t>Balasinor</a:t>
            </a:r>
            <a:endParaRPr lang="en-US" sz="1600" dirty="0">
              <a:solidFill>
                <a:schemeClr val="bg1"/>
              </a:solidFill>
              <a:latin typeface="Poppins Light"/>
              <a:ea typeface="Poppins Light"/>
              <a:cs typeface="Poppins Light"/>
              <a:sym typeface="Poppins Light"/>
            </a:endParaRPr>
          </a:p>
          <a:p>
            <a:pPr>
              <a:lnSpc>
                <a:spcPct val="130000"/>
              </a:lnSpc>
              <a:spcBef>
                <a:spcPct val="0"/>
              </a:spcBef>
            </a:pPr>
            <a:r>
              <a:rPr lang="en-US" sz="1600" dirty="0">
                <a:solidFill>
                  <a:schemeClr val="bg1"/>
                </a:solidFill>
                <a:latin typeface="Poppins Light"/>
                <a:ea typeface="Poppins Light"/>
                <a:cs typeface="Poppins Light"/>
                <a:sym typeface="Poppins Light"/>
              </a:rPr>
              <a:t>Dr. Sailesh Prajapati, </a:t>
            </a:r>
            <a:r>
              <a:rPr lang="en-US" sz="1600" dirty="0" err="1">
                <a:solidFill>
                  <a:schemeClr val="bg1"/>
                </a:solidFill>
                <a:latin typeface="Poppins Light"/>
                <a:ea typeface="Poppins Light"/>
                <a:cs typeface="Poppins Light"/>
                <a:sym typeface="Poppins Light"/>
              </a:rPr>
              <a:t>Lunawada</a:t>
            </a:r>
            <a:endParaRPr lang="en-US" sz="1600" dirty="0">
              <a:solidFill>
                <a:schemeClr val="bg1"/>
              </a:solidFill>
              <a:latin typeface="Poppins Light"/>
              <a:ea typeface="Poppins Light"/>
              <a:cs typeface="Poppins Light"/>
              <a:sym typeface="Poppins Light"/>
            </a:endParaRPr>
          </a:p>
          <a:p>
            <a:pPr>
              <a:lnSpc>
                <a:spcPct val="130000"/>
              </a:lnSpc>
            </a:pPr>
            <a:r>
              <a:rPr lang="en-US" sz="1600" dirty="0">
                <a:solidFill>
                  <a:schemeClr val="bg1"/>
                </a:solidFill>
                <a:latin typeface="Poppins Light"/>
                <a:ea typeface="Poppins Light"/>
                <a:cs typeface="Poppins Light"/>
                <a:sym typeface="Poppins Light"/>
              </a:rPr>
              <a:t>Dr. Priyanka Trivedi, </a:t>
            </a:r>
            <a:r>
              <a:rPr lang="en-US" sz="1600" dirty="0">
                <a:solidFill>
                  <a:schemeClr val="bg1"/>
                </a:solidFill>
                <a:latin typeface="Poppins Light Italics"/>
                <a:ea typeface="Poppins Light Italics"/>
                <a:cs typeface="Poppins Light Italics"/>
                <a:sym typeface="Poppins Light Italics"/>
              </a:rPr>
              <a:t>Godhra</a:t>
            </a:r>
          </a:p>
          <a:p>
            <a:pPr>
              <a:lnSpc>
                <a:spcPct val="130000"/>
              </a:lnSpc>
            </a:pPr>
            <a:r>
              <a:rPr lang="en-US" sz="1600" dirty="0">
                <a:solidFill>
                  <a:schemeClr val="bg1"/>
                </a:solidFill>
                <a:latin typeface="Poppins Light Italics"/>
                <a:ea typeface="Poppins Light Italics"/>
                <a:cs typeface="Poppins Light Italics"/>
                <a:sym typeface="Poppins Light Italics"/>
              </a:rPr>
              <a:t>Prof. Astha </a:t>
            </a:r>
            <a:r>
              <a:rPr lang="en-US" sz="1600" dirty="0" err="1">
                <a:solidFill>
                  <a:schemeClr val="bg1"/>
                </a:solidFill>
                <a:latin typeface="Poppins Light Italics"/>
                <a:ea typeface="Poppins Light Italics"/>
                <a:cs typeface="Poppins Light Italics"/>
                <a:sym typeface="Poppins Light Italics"/>
              </a:rPr>
              <a:t>Bariya</a:t>
            </a:r>
            <a:r>
              <a:rPr lang="en-US" sz="1600" dirty="0">
                <a:solidFill>
                  <a:schemeClr val="bg1"/>
                </a:solidFill>
                <a:latin typeface="Poppins Light Italics"/>
                <a:ea typeface="Poppins Light Italics"/>
                <a:cs typeface="Poppins Light Italics"/>
                <a:sym typeface="Poppins Light Italics"/>
              </a:rPr>
              <a:t>, </a:t>
            </a:r>
            <a:r>
              <a:rPr lang="en-US" sz="1600" dirty="0" err="1">
                <a:solidFill>
                  <a:schemeClr val="bg1"/>
                </a:solidFill>
                <a:latin typeface="Poppins Light Italics"/>
                <a:ea typeface="Poppins Light Italics"/>
                <a:cs typeface="Poppins Light Italics"/>
                <a:sym typeface="Poppins Light Italics"/>
              </a:rPr>
              <a:t>Zalod</a:t>
            </a:r>
            <a:endParaRPr lang="en-US" sz="1600" dirty="0">
              <a:solidFill>
                <a:schemeClr val="bg1"/>
              </a:solidFill>
              <a:latin typeface="Poppins Light Italics"/>
              <a:ea typeface="Poppins Light Italics"/>
              <a:cs typeface="Poppins Light Italics"/>
              <a:sym typeface="Poppins Light Italics"/>
            </a:endParaRPr>
          </a:p>
          <a:p>
            <a:pPr>
              <a:lnSpc>
                <a:spcPct val="130000"/>
              </a:lnSpc>
            </a:pPr>
            <a:r>
              <a:rPr lang="en-US" sz="1600" dirty="0">
                <a:solidFill>
                  <a:schemeClr val="bg1"/>
                </a:solidFill>
                <a:latin typeface="Poppins Light Italics"/>
                <a:ea typeface="Poppins Light Italics"/>
                <a:cs typeface="Poppins Light Italics"/>
                <a:sym typeface="Poppins Light Italics"/>
              </a:rPr>
              <a:t>Prof. M. P. Gor, </a:t>
            </a:r>
            <a:r>
              <a:rPr lang="en-US" sz="1600" dirty="0" err="1">
                <a:solidFill>
                  <a:schemeClr val="bg1"/>
                </a:solidFill>
                <a:latin typeface="Poppins Light Italics"/>
                <a:ea typeface="Poppins Light Italics"/>
                <a:cs typeface="Poppins Light Italics"/>
                <a:sym typeface="Poppins Light Italics"/>
              </a:rPr>
              <a:t>Bhadaran</a:t>
            </a:r>
            <a:endParaRPr lang="en-US" sz="1600" dirty="0">
              <a:solidFill>
                <a:schemeClr val="bg1"/>
              </a:solidFill>
              <a:latin typeface="Poppins Light Italics"/>
              <a:ea typeface="Poppins Light Italics"/>
              <a:cs typeface="Poppins Light Italics"/>
              <a:sym typeface="Poppins Light Italics"/>
            </a:endParaRPr>
          </a:p>
          <a:p>
            <a:pPr>
              <a:lnSpc>
                <a:spcPct val="130000"/>
              </a:lnSpc>
            </a:pPr>
            <a:r>
              <a:rPr lang="en-US" sz="1600" dirty="0">
                <a:solidFill>
                  <a:schemeClr val="bg1"/>
                </a:solidFill>
                <a:latin typeface="Poppins Light Italics"/>
                <a:ea typeface="Poppins Light Italics"/>
                <a:cs typeface="Poppins Light Italics"/>
                <a:sym typeface="Poppins Light Italics"/>
              </a:rPr>
              <a:t>Dr. D. A. </a:t>
            </a:r>
            <a:r>
              <a:rPr lang="en-US" sz="1600" dirty="0" err="1">
                <a:solidFill>
                  <a:schemeClr val="bg1"/>
                </a:solidFill>
                <a:latin typeface="Poppins Light Italics"/>
                <a:ea typeface="Poppins Light Italics"/>
                <a:cs typeface="Poppins Light Italics"/>
                <a:sym typeface="Poppins Light Italics"/>
              </a:rPr>
              <a:t>Odedara</a:t>
            </a:r>
            <a:r>
              <a:rPr lang="en-US" sz="1600" dirty="0">
                <a:solidFill>
                  <a:schemeClr val="bg1"/>
                </a:solidFill>
                <a:latin typeface="Poppins Light Italics"/>
                <a:ea typeface="Poppins Light Italics"/>
                <a:cs typeface="Poppins Light Italics"/>
                <a:sym typeface="Poppins Light Italics"/>
              </a:rPr>
              <a:t>, </a:t>
            </a:r>
            <a:r>
              <a:rPr lang="en-US" sz="1600" dirty="0" err="1">
                <a:solidFill>
                  <a:schemeClr val="bg1"/>
                </a:solidFill>
                <a:latin typeface="Poppins Light Italics"/>
                <a:ea typeface="Poppins Light Italics"/>
                <a:cs typeface="Poppins Light Italics"/>
                <a:sym typeface="Poppins Light Italics"/>
              </a:rPr>
              <a:t>Gandhinaar</a:t>
            </a:r>
            <a:endParaRPr lang="en-US" sz="1600" dirty="0">
              <a:solidFill>
                <a:schemeClr val="bg1"/>
              </a:solidFill>
              <a:latin typeface="Poppins Light"/>
              <a:ea typeface="Poppins Light Italics"/>
              <a:cs typeface="Poppins Light"/>
              <a:sym typeface="Poppins Light"/>
            </a:endParaRPr>
          </a:p>
          <a:p>
            <a:pPr>
              <a:lnSpc>
                <a:spcPct val="130000"/>
              </a:lnSpc>
            </a:pPr>
            <a:r>
              <a:rPr lang="en-US" sz="1600" dirty="0">
                <a:solidFill>
                  <a:schemeClr val="bg1"/>
                </a:solidFill>
                <a:latin typeface="Poppins Light"/>
                <a:ea typeface="Poppins Light Italics"/>
                <a:cs typeface="Poppins Light"/>
                <a:sym typeface="Poppins Light"/>
              </a:rPr>
              <a:t>Dr. C. C. Pathak, Gandhinagar</a:t>
            </a:r>
          </a:p>
          <a:p>
            <a:pPr>
              <a:lnSpc>
                <a:spcPct val="130000"/>
              </a:lnSpc>
            </a:pPr>
            <a:r>
              <a:rPr lang="en-US" sz="1600" dirty="0">
                <a:solidFill>
                  <a:schemeClr val="bg1"/>
                </a:solidFill>
                <a:latin typeface="Poppins Light"/>
                <a:ea typeface="Poppins Light"/>
                <a:cs typeface="Poppins Light"/>
                <a:sym typeface="Poppins Light"/>
              </a:rPr>
              <a:t>Dr. D. K. Rana, </a:t>
            </a:r>
            <a:r>
              <a:rPr lang="en-US" sz="1600" dirty="0">
                <a:solidFill>
                  <a:schemeClr val="bg1"/>
                </a:solidFill>
                <a:latin typeface="Poppins Light Italics"/>
                <a:ea typeface="Poppins Light Italics"/>
                <a:cs typeface="Poppins Light Italics"/>
                <a:sym typeface="Poppins Light Italics"/>
              </a:rPr>
              <a:t>Rajpipla</a:t>
            </a:r>
          </a:p>
          <a:p>
            <a:pPr>
              <a:lnSpc>
                <a:spcPct val="130000"/>
              </a:lnSpc>
              <a:spcBef>
                <a:spcPct val="0"/>
              </a:spcBef>
            </a:pPr>
            <a:r>
              <a:rPr lang="en-US" sz="1600" dirty="0">
                <a:solidFill>
                  <a:schemeClr val="bg1"/>
                </a:solidFill>
                <a:latin typeface="Poppins Light"/>
                <a:ea typeface="Poppins Light"/>
                <a:cs typeface="Poppins Light"/>
                <a:sym typeface="Poppins Light"/>
              </a:rPr>
              <a:t>Dr. Nikunj Bhatt , Anand</a:t>
            </a:r>
          </a:p>
          <a:p>
            <a:pPr>
              <a:lnSpc>
                <a:spcPct val="130000"/>
              </a:lnSpc>
            </a:pPr>
            <a:r>
              <a:rPr lang="en-US" sz="1600" dirty="0">
                <a:solidFill>
                  <a:schemeClr val="bg1"/>
                </a:solidFill>
                <a:latin typeface="Poppins Light"/>
                <a:ea typeface="Poppins Light"/>
                <a:cs typeface="Poppins Light"/>
                <a:sym typeface="Poppins Light"/>
              </a:rPr>
              <a:t>Dr. Pragnesh Patel, </a:t>
            </a:r>
            <a:r>
              <a:rPr lang="en-US" sz="1600" dirty="0" err="1">
                <a:solidFill>
                  <a:schemeClr val="bg1"/>
                </a:solidFill>
                <a:latin typeface="Poppins Light"/>
                <a:ea typeface="Poppins Light"/>
                <a:cs typeface="Poppins Light"/>
                <a:sym typeface="Poppins Light"/>
              </a:rPr>
              <a:t>Limkheda</a:t>
            </a:r>
            <a:endParaRPr lang="en-US" sz="1600" dirty="0">
              <a:solidFill>
                <a:schemeClr val="bg1"/>
              </a:solidFill>
              <a:latin typeface="Poppins Light"/>
              <a:ea typeface="Poppins Light"/>
              <a:cs typeface="Poppins Light"/>
              <a:sym typeface="Poppins Light"/>
            </a:endParaRPr>
          </a:p>
          <a:p>
            <a:pPr>
              <a:lnSpc>
                <a:spcPct val="130000"/>
              </a:lnSpc>
            </a:pPr>
            <a:r>
              <a:rPr lang="en-US" sz="1600" dirty="0">
                <a:solidFill>
                  <a:schemeClr val="bg1"/>
                </a:solidFill>
                <a:latin typeface="Poppins Light"/>
                <a:ea typeface="Poppins Light"/>
                <a:cs typeface="Poppins Light"/>
                <a:sym typeface="Poppins Light"/>
              </a:rPr>
              <a:t>Dr. Aarati Raval, Surat</a:t>
            </a:r>
          </a:p>
          <a:p>
            <a:pPr>
              <a:lnSpc>
                <a:spcPct val="130000"/>
              </a:lnSpc>
            </a:pPr>
            <a:r>
              <a:rPr lang="en-US" sz="1600" dirty="0">
                <a:solidFill>
                  <a:schemeClr val="bg1"/>
                </a:solidFill>
                <a:latin typeface="Poppins Light"/>
                <a:ea typeface="Poppins Light Italics"/>
                <a:cs typeface="Poppins Light"/>
                <a:sym typeface="Poppins Light"/>
              </a:rPr>
              <a:t>Dr. </a:t>
            </a:r>
            <a:r>
              <a:rPr lang="en-US" sz="1600" dirty="0" err="1">
                <a:solidFill>
                  <a:schemeClr val="bg1"/>
                </a:solidFill>
                <a:latin typeface="Poppins Light"/>
                <a:ea typeface="Poppins Light Italics"/>
                <a:cs typeface="Poppins Light"/>
                <a:sym typeface="Poppins Light"/>
              </a:rPr>
              <a:t>Ujjaval</a:t>
            </a:r>
            <a:r>
              <a:rPr lang="en-US" sz="1600" dirty="0">
                <a:solidFill>
                  <a:schemeClr val="bg1"/>
                </a:solidFill>
                <a:latin typeface="Poppins Light"/>
                <a:ea typeface="Poppins Light Italics"/>
                <a:cs typeface="Poppins Light"/>
                <a:sym typeface="Poppins Light"/>
              </a:rPr>
              <a:t> Trivedi, Anand</a:t>
            </a:r>
            <a:endParaRPr lang="en-US" sz="1600" dirty="0">
              <a:solidFill>
                <a:schemeClr val="bg1"/>
              </a:solidFill>
              <a:latin typeface="Poppins Light"/>
              <a:ea typeface="Poppins Light"/>
              <a:cs typeface="Poppins Light"/>
              <a:sym typeface="Poppins Light"/>
            </a:endParaRPr>
          </a:p>
        </p:txBody>
      </p:sp>
      <p:sp>
        <p:nvSpPr>
          <p:cNvPr id="20" name="TextBox 19">
            <a:extLst>
              <a:ext uri="{FF2B5EF4-FFF2-40B4-BE49-F238E27FC236}">
                <a16:creationId xmlns:a16="http://schemas.microsoft.com/office/drawing/2014/main" id="{D611EEDA-84D9-6B98-75C2-2BDB3F848575}"/>
              </a:ext>
            </a:extLst>
          </p:cNvPr>
          <p:cNvSpPr txBox="1"/>
          <p:nvPr/>
        </p:nvSpPr>
        <p:spPr>
          <a:xfrm>
            <a:off x="473424" y="6404494"/>
            <a:ext cx="6787960" cy="707886"/>
          </a:xfrm>
          <a:prstGeom prst="rect">
            <a:avLst/>
          </a:prstGeom>
          <a:noFill/>
        </p:spPr>
        <p:txBody>
          <a:bodyPr wrap="square" rtlCol="0">
            <a:spAutoFit/>
          </a:bodyPr>
          <a:lstStyle/>
          <a:p>
            <a:pPr algn="ctr"/>
            <a:r>
              <a:rPr lang="en-IN" sz="2000" b="1" u="sng" dirty="0">
                <a:solidFill>
                  <a:schemeClr val="accent6">
                    <a:lumMod val="40000"/>
                    <a:lumOff val="60000"/>
                  </a:schemeClr>
                </a:solidFill>
                <a:latin typeface="Poppins Light" panose="00000400000000000000" pitchFamily="2" charset="0"/>
                <a:cs typeface="Poppins Light" panose="00000400000000000000" pitchFamily="2" charset="0"/>
              </a:rPr>
              <a:t>Upcoming Advanced Instrumentation Facility</a:t>
            </a:r>
          </a:p>
          <a:p>
            <a:pPr algn="ctr"/>
            <a:endParaRPr lang="en-IN" sz="2000" b="1" u="sng" dirty="0">
              <a:solidFill>
                <a:schemeClr val="bg1"/>
              </a:solidFill>
              <a:latin typeface="Poppins Light" panose="00000400000000000000" pitchFamily="2" charset="0"/>
              <a:cs typeface="Poppins Light" panose="00000400000000000000" pitchFamily="2" charset="0"/>
            </a:endParaRPr>
          </a:p>
        </p:txBody>
      </p:sp>
      <p:pic>
        <p:nvPicPr>
          <p:cNvPr id="24" name="Picture 23">
            <a:extLst>
              <a:ext uri="{FF2B5EF4-FFF2-40B4-BE49-F238E27FC236}">
                <a16:creationId xmlns:a16="http://schemas.microsoft.com/office/drawing/2014/main" id="{8614013F-949B-B790-15A8-4507C93094C3}"/>
              </a:ext>
            </a:extLst>
          </p:cNvPr>
          <p:cNvPicPr>
            <a:picLocks noChangeAspect="1"/>
          </p:cNvPicPr>
          <p:nvPr/>
        </p:nvPicPr>
        <p:blipFill>
          <a:blip r:embed="rId6"/>
          <a:srcRect b="70758"/>
          <a:stretch>
            <a:fillRect/>
          </a:stretch>
        </p:blipFill>
        <p:spPr>
          <a:xfrm>
            <a:off x="1270273" y="6801613"/>
            <a:ext cx="5235734" cy="1980225"/>
          </a:xfrm>
          <a:prstGeom prst="rect">
            <a:avLst/>
          </a:prstGeom>
          <a:ln w="28575">
            <a:solidFill>
              <a:schemeClr val="tx1"/>
            </a:solidFill>
          </a:ln>
        </p:spPr>
      </p:pic>
      <p:sp>
        <p:nvSpPr>
          <p:cNvPr id="19" name="Rectangle 18">
            <a:extLst>
              <a:ext uri="{FF2B5EF4-FFF2-40B4-BE49-F238E27FC236}">
                <a16:creationId xmlns:a16="http://schemas.microsoft.com/office/drawing/2014/main" id="{15033750-1AB8-DB47-CAD8-53B01E26DA42}"/>
              </a:ext>
            </a:extLst>
          </p:cNvPr>
          <p:cNvSpPr/>
          <p:nvPr/>
        </p:nvSpPr>
        <p:spPr>
          <a:xfrm>
            <a:off x="0" y="0"/>
            <a:ext cx="7556500" cy="1069200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Freeform 3">
            <a:extLst>
              <a:ext uri="{FF2B5EF4-FFF2-40B4-BE49-F238E27FC236}">
                <a16:creationId xmlns:a16="http://schemas.microsoft.com/office/drawing/2014/main" id="{FF310C05-9602-1C4E-3368-C0526049F141}"/>
              </a:ext>
            </a:extLst>
          </p:cNvPr>
          <p:cNvSpPr/>
          <p:nvPr/>
        </p:nvSpPr>
        <p:spPr>
          <a:xfrm>
            <a:off x="571267" y="-398598"/>
            <a:ext cx="7105043" cy="11489196"/>
          </a:xfrm>
          <a:custGeom>
            <a:avLst/>
            <a:gdLst/>
            <a:ahLst/>
            <a:cxnLst/>
            <a:rect l="l" t="t" r="r" b="b"/>
            <a:pathLst>
              <a:path w="7105043" h="11489196">
                <a:moveTo>
                  <a:pt x="0" y="0"/>
                </a:moveTo>
                <a:lnTo>
                  <a:pt x="7105042" y="0"/>
                </a:lnTo>
                <a:lnTo>
                  <a:pt x="7105042" y="11489196"/>
                </a:lnTo>
                <a:lnTo>
                  <a:pt x="0" y="11489196"/>
                </a:lnTo>
                <a:lnTo>
                  <a:pt x="0" y="0"/>
                </a:lnTo>
                <a:close/>
              </a:path>
            </a:pathLst>
          </a:custGeom>
          <a:blipFill>
            <a:blip r:embed="rId3">
              <a:alphaModFix amt="5000"/>
            </a:blip>
            <a:stretch>
              <a:fillRect l="-15678" r="-9275"/>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sp>
      <p:sp>
        <p:nvSpPr>
          <p:cNvPr id="3" name="Freeform 3"/>
          <p:cNvSpPr/>
          <p:nvPr/>
        </p:nvSpPr>
        <p:spPr>
          <a:xfrm>
            <a:off x="454957" y="0"/>
            <a:ext cx="7105043" cy="11489196"/>
          </a:xfrm>
          <a:custGeom>
            <a:avLst/>
            <a:gdLst/>
            <a:ahLst/>
            <a:cxnLst/>
            <a:rect l="l" t="t" r="r" b="b"/>
            <a:pathLst>
              <a:path w="7105043" h="11489196">
                <a:moveTo>
                  <a:pt x="0" y="0"/>
                </a:moveTo>
                <a:lnTo>
                  <a:pt x="7105043" y="0"/>
                </a:lnTo>
                <a:lnTo>
                  <a:pt x="7105043" y="11489196"/>
                </a:lnTo>
                <a:lnTo>
                  <a:pt x="0" y="11489196"/>
                </a:lnTo>
                <a:lnTo>
                  <a:pt x="0" y="0"/>
                </a:lnTo>
                <a:close/>
              </a:path>
            </a:pathLst>
          </a:custGeom>
          <a:blipFill>
            <a:blip r:embed="rId3">
              <a:alphaModFix amt="5000"/>
            </a:blip>
            <a:stretch>
              <a:fillRect l="-15678" r="-9275"/>
            </a:stretch>
          </a:blipFill>
        </p:spPr>
      </p:sp>
      <p:grpSp>
        <p:nvGrpSpPr>
          <p:cNvPr id="5" name="Group 5"/>
          <p:cNvGrpSpPr/>
          <p:nvPr/>
        </p:nvGrpSpPr>
        <p:grpSpPr>
          <a:xfrm>
            <a:off x="-479214" y="4955582"/>
            <a:ext cx="934171" cy="5994882"/>
            <a:chOff x="0" y="0"/>
            <a:chExt cx="335883" cy="2155469"/>
          </a:xfrm>
        </p:grpSpPr>
        <p:sp>
          <p:nvSpPr>
            <p:cNvPr id="6" name="Freeform 6"/>
            <p:cNvSpPr/>
            <p:nvPr/>
          </p:nvSpPr>
          <p:spPr>
            <a:xfrm>
              <a:off x="0" y="0"/>
              <a:ext cx="335883" cy="2155468"/>
            </a:xfrm>
            <a:custGeom>
              <a:avLst/>
              <a:gdLst/>
              <a:ahLst/>
              <a:cxnLst/>
              <a:rect l="l" t="t" r="r" b="b"/>
              <a:pathLst>
                <a:path w="335883" h="2155468">
                  <a:moveTo>
                    <a:pt x="0" y="0"/>
                  </a:moveTo>
                  <a:lnTo>
                    <a:pt x="335883" y="0"/>
                  </a:lnTo>
                  <a:lnTo>
                    <a:pt x="335883" y="2155468"/>
                  </a:lnTo>
                  <a:lnTo>
                    <a:pt x="0" y="2155468"/>
                  </a:lnTo>
                  <a:close/>
                </a:path>
              </a:pathLst>
            </a:custGeom>
            <a:solidFill>
              <a:srgbClr val="FFDE59"/>
            </a:solidFill>
          </p:spPr>
        </p:sp>
        <p:sp>
          <p:nvSpPr>
            <p:cNvPr id="7" name="TextBox 7"/>
            <p:cNvSpPr txBox="1"/>
            <p:nvPr/>
          </p:nvSpPr>
          <p:spPr>
            <a:xfrm>
              <a:off x="0" y="38100"/>
              <a:ext cx="335883" cy="2117369"/>
            </a:xfrm>
            <a:prstGeom prst="rect">
              <a:avLst/>
            </a:prstGeom>
          </p:spPr>
          <p:txBody>
            <a:bodyPr lIns="71846" tIns="71846" rIns="71846" bIns="71846" rtlCol="0" anchor="ctr"/>
            <a:lstStyle/>
            <a:p>
              <a:pPr algn="ctr">
                <a:lnSpc>
                  <a:spcPts val="1654"/>
                </a:lnSpc>
              </a:pPr>
              <a:endParaRPr/>
            </a:p>
          </p:txBody>
        </p:sp>
      </p:grpSp>
      <p:sp>
        <p:nvSpPr>
          <p:cNvPr id="11" name="TextBox 11"/>
          <p:cNvSpPr txBox="1"/>
          <p:nvPr/>
        </p:nvSpPr>
        <p:spPr>
          <a:xfrm>
            <a:off x="2618545" y="5159800"/>
            <a:ext cx="2322909" cy="324775"/>
          </a:xfrm>
          <a:prstGeom prst="rect">
            <a:avLst/>
          </a:prstGeom>
        </p:spPr>
        <p:txBody>
          <a:bodyPr lIns="0" tIns="0" rIns="0" bIns="0" rtlCol="0" anchor="t">
            <a:spAutoFit/>
          </a:bodyPr>
          <a:lstStyle/>
          <a:p>
            <a:pPr algn="ctr">
              <a:lnSpc>
                <a:spcPts val="2574"/>
              </a:lnSpc>
              <a:spcBef>
                <a:spcPct val="0"/>
              </a:spcBef>
            </a:pPr>
            <a:r>
              <a:rPr lang="en-US" sz="1838" dirty="0">
                <a:solidFill>
                  <a:srgbClr val="000000"/>
                </a:solidFill>
                <a:latin typeface="Poppins Light"/>
                <a:ea typeface="Poppins Light"/>
                <a:cs typeface="Poppins Light"/>
                <a:sym typeface="Poppins Light"/>
              </a:rPr>
              <a:t>Your paragraph text</a:t>
            </a:r>
          </a:p>
        </p:txBody>
      </p:sp>
      <p:cxnSp>
        <p:nvCxnSpPr>
          <p:cNvPr id="13" name="Straight Connector 12">
            <a:extLst>
              <a:ext uri="{FF2B5EF4-FFF2-40B4-BE49-F238E27FC236}">
                <a16:creationId xmlns:a16="http://schemas.microsoft.com/office/drawing/2014/main" id="{C1ECAB73-EB0D-6E23-8A72-4C0FF0657E51}"/>
              </a:ext>
            </a:extLst>
          </p:cNvPr>
          <p:cNvCxnSpPr>
            <a:cxnSpLocks/>
          </p:cNvCxnSpPr>
          <p:nvPr/>
        </p:nvCxnSpPr>
        <p:spPr>
          <a:xfrm>
            <a:off x="262025" y="469900"/>
            <a:ext cx="7173825" cy="0"/>
          </a:xfrm>
          <a:prstGeom prst="line">
            <a:avLst/>
          </a:prstGeom>
        </p:spPr>
        <p:style>
          <a:lnRef idx="1">
            <a:schemeClr val="dk1"/>
          </a:lnRef>
          <a:fillRef idx="0">
            <a:schemeClr val="dk1"/>
          </a:fillRef>
          <a:effectRef idx="0">
            <a:schemeClr val="dk1"/>
          </a:effectRef>
          <a:fontRef idx="minor">
            <a:schemeClr val="tx1"/>
          </a:fontRef>
        </p:style>
      </p:cxnSp>
      <p:pic>
        <p:nvPicPr>
          <p:cNvPr id="14" name="Picture 13">
            <a:extLst>
              <a:ext uri="{FF2B5EF4-FFF2-40B4-BE49-F238E27FC236}">
                <a16:creationId xmlns:a16="http://schemas.microsoft.com/office/drawing/2014/main" id="{8D8F20A5-5F1F-BE58-123D-8E022AD52873}"/>
              </a:ext>
            </a:extLst>
          </p:cNvPr>
          <p:cNvPicPr>
            <a:picLocks noChangeAspect="1"/>
          </p:cNvPicPr>
          <p:nvPr/>
        </p:nvPicPr>
        <p:blipFill>
          <a:blip r:embed="rId4" cstate="print">
            <a:clrChange>
              <a:clrFrom>
                <a:srgbClr val="FFECB9"/>
              </a:clrFrom>
              <a:clrTo>
                <a:srgbClr val="FFECB9">
                  <a:alpha val="0"/>
                </a:srgbClr>
              </a:clrTo>
            </a:clrChange>
            <a:biLevel thresh="50000"/>
            <a:extLst>
              <a:ext uri="{28A0092B-C50C-407E-A947-70E740481C1C}">
                <a14:useLocalDpi xmlns:a14="http://schemas.microsoft.com/office/drawing/2010/main" val="0"/>
              </a:ext>
            </a:extLst>
          </a:blip>
          <a:srcRect t="35901" b="35839"/>
          <a:stretch>
            <a:fillRect/>
          </a:stretch>
        </p:blipFill>
        <p:spPr>
          <a:xfrm>
            <a:off x="-336550" y="-20449"/>
            <a:ext cx="3174476" cy="474358"/>
          </a:xfrm>
          <a:prstGeom prst="rect">
            <a:avLst/>
          </a:prstGeom>
        </p:spPr>
      </p:pic>
      <p:sp>
        <p:nvSpPr>
          <p:cNvPr id="12" name="AutoShape 2">
            <a:extLst>
              <a:ext uri="{FF2B5EF4-FFF2-40B4-BE49-F238E27FC236}">
                <a16:creationId xmlns:a16="http://schemas.microsoft.com/office/drawing/2014/main" id="{1F371749-42FB-17E8-30D3-F3D9E0DBC2E0}"/>
              </a:ext>
            </a:extLst>
          </p:cNvPr>
          <p:cNvSpPr>
            <a:spLocks noChangeAspect="1" noChangeArrowheads="1"/>
          </p:cNvSpPr>
          <p:nvPr/>
        </p:nvSpPr>
        <p:spPr bwMode="auto">
          <a:xfrm>
            <a:off x="3625850" y="5194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1" name="Picture 20">
            <a:extLst>
              <a:ext uri="{FF2B5EF4-FFF2-40B4-BE49-F238E27FC236}">
                <a16:creationId xmlns:a16="http://schemas.microsoft.com/office/drawing/2014/main" id="{DD21DE23-90B4-D0AD-0154-BB183163C6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874" y="575866"/>
            <a:ext cx="6335669" cy="7833355"/>
          </a:xfrm>
          <a:prstGeom prst="rect">
            <a:avLst/>
          </a:prstGeom>
          <a:ln w="28575">
            <a:solidFill>
              <a:schemeClr val="tx1"/>
            </a:solidFill>
          </a:ln>
        </p:spPr>
      </p:pic>
      <p:grpSp>
        <p:nvGrpSpPr>
          <p:cNvPr id="18" name="Group 17">
            <a:extLst>
              <a:ext uri="{FF2B5EF4-FFF2-40B4-BE49-F238E27FC236}">
                <a16:creationId xmlns:a16="http://schemas.microsoft.com/office/drawing/2014/main" id="{13B60082-61BD-C7EC-E2C8-7618CFF0041C}"/>
              </a:ext>
            </a:extLst>
          </p:cNvPr>
          <p:cNvGrpSpPr/>
          <p:nvPr/>
        </p:nvGrpSpPr>
        <p:grpSpPr>
          <a:xfrm>
            <a:off x="647889" y="8460105"/>
            <a:ext cx="5182528" cy="2172640"/>
            <a:chOff x="511457" y="4573905"/>
            <a:chExt cx="5286691" cy="2172640"/>
          </a:xfrm>
        </p:grpSpPr>
        <p:sp>
          <p:nvSpPr>
            <p:cNvPr id="19" name="TextBox 15">
              <a:extLst>
                <a:ext uri="{FF2B5EF4-FFF2-40B4-BE49-F238E27FC236}">
                  <a16:creationId xmlns:a16="http://schemas.microsoft.com/office/drawing/2014/main" id="{1309FBC1-A4B0-7081-E07D-F81B43ED36BA}"/>
                </a:ext>
              </a:extLst>
            </p:cNvPr>
            <p:cNvSpPr txBox="1"/>
            <p:nvPr/>
          </p:nvSpPr>
          <p:spPr>
            <a:xfrm>
              <a:off x="3775238" y="4781485"/>
              <a:ext cx="9525" cy="1005205"/>
            </a:xfrm>
            <a:prstGeom prst="rect">
              <a:avLst/>
            </a:prstGeom>
          </p:spPr>
          <p:txBody>
            <a:bodyPr lIns="0" tIns="0" rIns="0" bIns="0" rtlCol="0" anchor="t">
              <a:spAutoFit/>
            </a:bodyPr>
            <a:lstStyle/>
            <a:p>
              <a:pPr algn="ctr">
                <a:lnSpc>
                  <a:spcPts val="8119"/>
                </a:lnSpc>
              </a:pPr>
              <a:endParaRPr/>
            </a:p>
          </p:txBody>
        </p:sp>
        <p:sp>
          <p:nvSpPr>
            <p:cNvPr id="20" name="TextBox 16">
              <a:extLst>
                <a:ext uri="{FF2B5EF4-FFF2-40B4-BE49-F238E27FC236}">
                  <a16:creationId xmlns:a16="http://schemas.microsoft.com/office/drawing/2014/main" id="{D9B58AD7-0940-B7EC-B25B-5B76083FA23B}"/>
                </a:ext>
              </a:extLst>
            </p:cNvPr>
            <p:cNvSpPr txBox="1"/>
            <p:nvPr/>
          </p:nvSpPr>
          <p:spPr>
            <a:xfrm>
              <a:off x="511457" y="5052492"/>
              <a:ext cx="3695476" cy="1694053"/>
            </a:xfrm>
            <a:prstGeom prst="rect">
              <a:avLst/>
            </a:prstGeom>
          </p:spPr>
          <p:txBody>
            <a:bodyPr wrap="square" lIns="0" tIns="0" rIns="0" bIns="0" rtlCol="0" anchor="t">
              <a:spAutoFit/>
            </a:bodyPr>
            <a:lstStyle/>
            <a:p>
              <a:pPr algn="just">
                <a:lnSpc>
                  <a:spcPts val="1926"/>
                </a:lnSpc>
              </a:pPr>
              <a:r>
                <a:rPr lang="en-US" sz="1375" dirty="0">
                  <a:solidFill>
                    <a:srgbClr val="FFFFFF"/>
                  </a:solidFill>
                  <a:latin typeface="Poppins"/>
                  <a:ea typeface="Poppins"/>
                  <a:cs typeface="Poppins"/>
                  <a:sym typeface="Poppins"/>
                </a:rPr>
                <a:t>It is 140km from Vadodara which is  connected by Railways as well as through regular, bus services. Ahmedabad is 197 km away from Dahod. itself Dahod has railway station facility along with good facilities of local transport to connect with all centers.</a:t>
              </a:r>
            </a:p>
          </p:txBody>
        </p:sp>
        <p:sp>
          <p:nvSpPr>
            <p:cNvPr id="22" name="TextBox 17">
              <a:extLst>
                <a:ext uri="{FF2B5EF4-FFF2-40B4-BE49-F238E27FC236}">
                  <a16:creationId xmlns:a16="http://schemas.microsoft.com/office/drawing/2014/main" id="{E7F691E9-DC19-F0F0-7661-6C2E5C675D6F}"/>
                </a:ext>
              </a:extLst>
            </p:cNvPr>
            <p:cNvSpPr txBox="1"/>
            <p:nvPr/>
          </p:nvSpPr>
          <p:spPr>
            <a:xfrm>
              <a:off x="2314935" y="4573905"/>
              <a:ext cx="2939653" cy="391795"/>
            </a:xfrm>
            <a:prstGeom prst="rect">
              <a:avLst/>
            </a:prstGeom>
          </p:spPr>
          <p:txBody>
            <a:bodyPr lIns="0" tIns="0" rIns="0" bIns="0" rtlCol="0" anchor="t">
              <a:spAutoFit/>
            </a:bodyPr>
            <a:lstStyle/>
            <a:p>
              <a:pPr algn="ctr">
                <a:lnSpc>
                  <a:spcPts val="3079"/>
                </a:lnSpc>
              </a:pPr>
              <a:r>
                <a:rPr lang="en-US" sz="2199" b="1" u="sng" dirty="0">
                  <a:solidFill>
                    <a:srgbClr val="FFDE59"/>
                  </a:solidFill>
                  <a:latin typeface="Poppins Bold"/>
                  <a:ea typeface="Poppins Bold"/>
                  <a:cs typeface="Poppins Bold"/>
                  <a:sym typeface="Poppins Bold"/>
                </a:rPr>
                <a:t>How to reach Dahod </a:t>
              </a:r>
            </a:p>
          </p:txBody>
        </p:sp>
        <p:sp>
          <p:nvSpPr>
            <p:cNvPr id="25" name="Freeform 12">
              <a:extLst>
                <a:ext uri="{FF2B5EF4-FFF2-40B4-BE49-F238E27FC236}">
                  <a16:creationId xmlns:a16="http://schemas.microsoft.com/office/drawing/2014/main" id="{A1713998-2575-F418-E7A2-40C974AB0A07}"/>
                </a:ext>
              </a:extLst>
            </p:cNvPr>
            <p:cNvSpPr/>
            <p:nvPr/>
          </p:nvSpPr>
          <p:spPr>
            <a:xfrm>
              <a:off x="4278738" y="5040111"/>
              <a:ext cx="1519410" cy="1512257"/>
            </a:xfrm>
            <a:custGeom>
              <a:avLst/>
              <a:gdLst/>
              <a:ahLst/>
              <a:cxnLst/>
              <a:rect l="l" t="t" r="r" b="b"/>
              <a:pathLst>
                <a:path w="1417255" h="1396505">
                  <a:moveTo>
                    <a:pt x="0" y="0"/>
                  </a:moveTo>
                  <a:lnTo>
                    <a:pt x="1417255" y="0"/>
                  </a:lnTo>
                  <a:lnTo>
                    <a:pt x="1417255" y="1396505"/>
                  </a:lnTo>
                  <a:lnTo>
                    <a:pt x="0" y="1396505"/>
                  </a:lnTo>
                  <a:lnTo>
                    <a:pt x="0" y="0"/>
                  </a:lnTo>
                  <a:close/>
                </a:path>
              </a:pathLst>
            </a:custGeom>
            <a:blipFill>
              <a:blip r:embed="rId6"/>
              <a:stretch>
                <a:fillRect/>
              </a:stretch>
            </a:blipFill>
            <a:ln w="28575">
              <a:solidFill>
                <a:schemeClr val="tx1"/>
              </a:solidFill>
              <a:prstDash val="solid"/>
            </a:ln>
          </p:spPr>
        </p:sp>
      </p:grpSp>
      <p:pic>
        <p:nvPicPr>
          <p:cNvPr id="8" name="Picture 7">
            <a:extLst>
              <a:ext uri="{FF2B5EF4-FFF2-40B4-BE49-F238E27FC236}">
                <a16:creationId xmlns:a16="http://schemas.microsoft.com/office/drawing/2014/main" id="{D7A16E3E-430E-71E1-C10B-1A5D83BD1EA8}"/>
              </a:ext>
            </a:extLst>
          </p:cNvPr>
          <p:cNvPicPr>
            <a:picLocks noChangeAspect="1"/>
          </p:cNvPicPr>
          <p:nvPr/>
        </p:nvPicPr>
        <p:blipFill>
          <a:blip r:embed="rId7"/>
          <a:stretch>
            <a:fillRect/>
          </a:stretch>
        </p:blipFill>
        <p:spPr>
          <a:xfrm>
            <a:off x="5851054" y="8938692"/>
            <a:ext cx="1489473" cy="1499874"/>
          </a:xfrm>
          <a:prstGeom prst="rect">
            <a:avLst/>
          </a:prstGeom>
          <a:ln w="28575">
            <a:solidFill>
              <a:schemeClr val="tx1"/>
            </a:solidFill>
          </a:ln>
        </p:spPr>
      </p:pic>
      <p:sp>
        <p:nvSpPr>
          <p:cNvPr id="4" name="Rectangle 3">
            <a:extLst>
              <a:ext uri="{FF2B5EF4-FFF2-40B4-BE49-F238E27FC236}">
                <a16:creationId xmlns:a16="http://schemas.microsoft.com/office/drawing/2014/main" id="{BDDD8D0D-1AE4-5FB9-5EB9-B65C11AF3309}"/>
              </a:ext>
            </a:extLst>
          </p:cNvPr>
          <p:cNvSpPr/>
          <p:nvPr/>
        </p:nvSpPr>
        <p:spPr>
          <a:xfrm>
            <a:off x="0" y="0"/>
            <a:ext cx="7556500" cy="1069200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858</TotalTime>
  <Words>1286</Words>
  <Application>Microsoft Office PowerPoint</Application>
  <PresentationFormat>Custom</PresentationFormat>
  <Paragraphs>167</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Calibri</vt:lpstr>
      <vt:lpstr>Poppins Bold</vt:lpstr>
      <vt:lpstr>Poppins</vt:lpstr>
      <vt:lpstr>Poppins Light Italics</vt:lpstr>
      <vt:lpstr>Arial</vt:lpstr>
      <vt:lpstr>Poppins Light</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Seminar on DEmerginfg Trends in bio-chemico</dc:title>
  <dc:creator>Hello</dc:creator>
  <cp:lastModifiedBy>ankitchauhan881@gmail.com</cp:lastModifiedBy>
  <cp:revision>79</cp:revision>
  <dcterms:created xsi:type="dcterms:W3CDTF">2006-08-16T00:00:00Z</dcterms:created>
  <dcterms:modified xsi:type="dcterms:W3CDTF">2025-12-11T10:40:37Z</dcterms:modified>
  <dc:identifier>DAG5NxQPvR8</dc:identifier>
</cp:coreProperties>
</file>